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4" r:id="rId6"/>
    <p:sldId id="265" r:id="rId7"/>
    <p:sldId id="267" r:id="rId8"/>
    <p:sldId id="266" r:id="rId9"/>
    <p:sldId id="268" r:id="rId10"/>
    <p:sldId id="270" r:id="rId11"/>
    <p:sldId id="269" r:id="rId12"/>
    <p:sldId id="271" r:id="rId13"/>
    <p:sldId id="272" r:id="rId14"/>
  </p:sldIdLst>
  <p:sldSz cx="12192000" cy="6858000"/>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43" d="100"/>
          <a:sy n="43" d="100"/>
        </p:scale>
        <p:origin x="-78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64474FFD-D3D7-43A6-8E64-EB060C0C44E4}" type="datetimeFigureOut">
              <a:rPr lang="it-IT"/>
              <a:pPr>
                <a:defRPr/>
              </a:pPr>
              <a:t>16/06/2015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C863A5A-791B-481B-BE66-CB68CBC2867D}"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98C75CD-7C42-4A4E-86F7-263C6AC7E77F}" type="datetimeFigureOut">
              <a:rPr lang="it-IT"/>
              <a:pPr>
                <a:defRPr/>
              </a:pPr>
              <a:t>16/06/2015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1DEFF91-1D78-4FEA-BD4A-76986DF3D444}"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44A5A87-E7E7-4CBB-A3F4-5CD7960C92F2}" type="datetimeFigureOut">
              <a:rPr lang="it-IT"/>
              <a:pPr>
                <a:defRPr/>
              </a:pPr>
              <a:t>16/06/2015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8FCCD26-35D5-4B1B-B83D-C3C9C1909EE8}"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18A8131-A4A3-4141-82AA-25F476A296E4}" type="datetimeFigureOut">
              <a:rPr lang="it-IT"/>
              <a:pPr>
                <a:defRPr/>
              </a:pPr>
              <a:t>16/06/2015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BB5943D-D7A2-4B91-A804-DAC424ABB106}"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A76188C4-658C-4CE6-A089-F897E75CE644}" type="datetimeFigureOut">
              <a:rPr lang="it-IT"/>
              <a:pPr>
                <a:defRPr/>
              </a:pPr>
              <a:t>16/06/2015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127DD38-C15C-4407-9588-A7AFDE862636}"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1914AC11-0492-4FEB-95D4-C1D832E62E5C}" type="datetimeFigureOut">
              <a:rPr lang="it-IT"/>
              <a:pPr>
                <a:defRPr/>
              </a:pPr>
              <a:t>16/06/2015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3E0A5A3-FD8E-4B4B-8F5B-BBC0E9850310}"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14867999-B011-440D-824D-9531C3D49A3A}" type="datetimeFigureOut">
              <a:rPr lang="it-IT"/>
              <a:pPr>
                <a:defRPr/>
              </a:pPr>
              <a:t>16/06/2015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9B4319FD-6E31-4F6A-960E-C66F47863DBD}"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496387A4-6732-42DD-B79A-8B0FC2CD57E0}" type="datetimeFigureOut">
              <a:rPr lang="it-IT"/>
              <a:pPr>
                <a:defRPr/>
              </a:pPr>
              <a:t>16/06/2015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A5F5A6EB-80A8-4FE2-B3BD-8F1E8D6C9682}"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E56F77C3-E3A7-460E-9994-B7FB959469BE}" type="datetimeFigureOut">
              <a:rPr lang="it-IT"/>
              <a:pPr>
                <a:defRPr/>
              </a:pPr>
              <a:t>16/06/2015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6ED98673-60C7-4B15-93B6-8B4D6B0F3A2C}"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5316287-DC37-4CF1-9247-6B22FDAF50E1}" type="datetimeFigureOut">
              <a:rPr lang="it-IT"/>
              <a:pPr>
                <a:defRPr/>
              </a:pPr>
              <a:t>16/06/2015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516170F-8879-4095-BAEC-F65AD472BC7A}"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17A8AA3-0BBF-415E-8506-B3222AD034ED}" type="datetimeFigureOut">
              <a:rPr lang="it-IT"/>
              <a:pPr>
                <a:defRPr/>
              </a:pPr>
              <a:t>16/06/2015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25D125B-1DEE-4638-BDDD-AC08536B95A3}"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DB62397-DA7E-4FBB-8A15-3748F3796C61}" type="datetimeFigureOut">
              <a:rPr lang="it-IT"/>
              <a:pPr>
                <a:defRPr/>
              </a:pPr>
              <a:t>16/06/2015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3EE4BA8-E9F4-4944-83D0-523798BAC5B8}"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hghotels.com/" TargetMode="External"/><Relationship Id="rId5" Type="http://schemas.openxmlformats.org/officeDocument/2006/relationships/hyperlink" Target="http://www.campingnanzel.it/" TargetMode="Externa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www.visitlimonesulgarda.com/" TargetMode="External"/><Relationship Id="rId4" Type="http://schemas.openxmlformats.org/officeDocument/2006/relationships/hyperlink" Target="http://www.limonehotel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rcRect/>
          <a:stretch>
            <a:fillRect/>
          </a:stretch>
        </p:blipFill>
        <p:spPr bwMode="auto">
          <a:xfrm>
            <a:off x="2116138" y="0"/>
            <a:ext cx="7251700" cy="5549900"/>
          </a:xfrm>
          <a:prstGeom prst="rect">
            <a:avLst/>
          </a:prstGeom>
          <a:noFill/>
          <a:ln w="9525">
            <a:noFill/>
            <a:miter lim="800000"/>
            <a:headEnd/>
            <a:tailEnd/>
          </a:ln>
        </p:spPr>
      </p:pic>
      <p:pic>
        <p:nvPicPr>
          <p:cNvPr id="13314" name="Immagine 2"/>
          <p:cNvPicPr>
            <a:picLocks noChangeAspect="1"/>
          </p:cNvPicPr>
          <p:nvPr/>
        </p:nvPicPr>
        <p:blipFill>
          <a:blip r:embed="rId3" cstate="print"/>
          <a:srcRect/>
          <a:stretch>
            <a:fillRect/>
          </a:stretch>
        </p:blipFill>
        <p:spPr bwMode="auto">
          <a:xfrm>
            <a:off x="198438" y="5815013"/>
            <a:ext cx="1533525" cy="984250"/>
          </a:xfrm>
          <a:prstGeom prst="rect">
            <a:avLst/>
          </a:prstGeom>
          <a:noFill/>
          <a:ln w="9525">
            <a:noFill/>
            <a:miter lim="800000"/>
            <a:headEnd/>
            <a:tailEnd/>
          </a:ln>
        </p:spPr>
      </p:pic>
      <p:pic>
        <p:nvPicPr>
          <p:cNvPr id="13315" name="Immagine 3"/>
          <p:cNvPicPr>
            <a:picLocks noChangeAspect="1"/>
          </p:cNvPicPr>
          <p:nvPr/>
        </p:nvPicPr>
        <p:blipFill>
          <a:blip r:embed="rId4" cstate="print"/>
          <a:srcRect/>
          <a:stretch>
            <a:fillRect/>
          </a:stretch>
        </p:blipFill>
        <p:spPr bwMode="auto">
          <a:xfrm>
            <a:off x="8367713" y="5986463"/>
            <a:ext cx="1474787" cy="803275"/>
          </a:xfrm>
          <a:prstGeom prst="rect">
            <a:avLst/>
          </a:prstGeom>
          <a:noFill/>
          <a:ln w="9525">
            <a:noFill/>
            <a:miter lim="800000"/>
            <a:headEnd/>
            <a:tailEnd/>
          </a:ln>
        </p:spPr>
      </p:pic>
      <p:pic>
        <p:nvPicPr>
          <p:cNvPr id="13316" name="Immagine 2"/>
          <p:cNvPicPr>
            <a:picLocks noChangeAspect="1"/>
          </p:cNvPicPr>
          <p:nvPr/>
        </p:nvPicPr>
        <p:blipFill>
          <a:blip r:embed="rId5" cstate="print"/>
          <a:srcRect/>
          <a:stretch>
            <a:fillRect/>
          </a:stretch>
        </p:blipFill>
        <p:spPr bwMode="auto">
          <a:xfrm>
            <a:off x="10772775" y="5391150"/>
            <a:ext cx="700088" cy="971550"/>
          </a:xfrm>
          <a:prstGeom prst="rect">
            <a:avLst/>
          </a:prstGeom>
          <a:noFill/>
          <a:ln w="9525">
            <a:noFill/>
            <a:miter lim="800000"/>
            <a:headEnd/>
            <a:tailEnd/>
          </a:ln>
        </p:spPr>
      </p:pic>
      <p:pic>
        <p:nvPicPr>
          <p:cNvPr id="13317" name="Immagine 3"/>
          <p:cNvPicPr>
            <a:picLocks noChangeAspect="1"/>
          </p:cNvPicPr>
          <p:nvPr/>
        </p:nvPicPr>
        <p:blipFill>
          <a:blip r:embed="rId6" cstate="print"/>
          <a:srcRect/>
          <a:stretch>
            <a:fillRect/>
          </a:stretch>
        </p:blipFill>
        <p:spPr bwMode="auto">
          <a:xfrm>
            <a:off x="4111625" y="5851525"/>
            <a:ext cx="1563688" cy="938213"/>
          </a:xfrm>
          <a:prstGeom prst="rect">
            <a:avLst/>
          </a:prstGeom>
          <a:noFill/>
          <a:ln w="9525">
            <a:noFill/>
            <a:miter lim="800000"/>
            <a:headEnd/>
            <a:tailEnd/>
          </a:ln>
        </p:spPr>
      </p:pic>
      <p:pic>
        <p:nvPicPr>
          <p:cNvPr id="13318" name="Immagine 6"/>
          <p:cNvPicPr>
            <a:picLocks noChangeAspect="1"/>
          </p:cNvPicPr>
          <p:nvPr/>
        </p:nvPicPr>
        <p:blipFill>
          <a:blip r:embed="rId7" cstate="print"/>
          <a:srcRect/>
          <a:stretch>
            <a:fillRect/>
          </a:stretch>
        </p:blipFill>
        <p:spPr bwMode="auto">
          <a:xfrm>
            <a:off x="6207125" y="5929313"/>
            <a:ext cx="1541463" cy="822325"/>
          </a:xfrm>
          <a:prstGeom prst="rect">
            <a:avLst/>
          </a:prstGeom>
          <a:noFill/>
          <a:ln w="9525">
            <a:noFill/>
            <a:miter lim="800000"/>
            <a:headEnd/>
            <a:tailEnd/>
          </a:ln>
        </p:spPr>
      </p:pic>
      <p:pic>
        <p:nvPicPr>
          <p:cNvPr id="13319" name="Immagine 7"/>
          <p:cNvPicPr>
            <a:picLocks noChangeAspect="1"/>
          </p:cNvPicPr>
          <p:nvPr/>
        </p:nvPicPr>
        <p:blipFill>
          <a:blip r:embed="rId8" cstate="print"/>
          <a:srcRect/>
          <a:stretch>
            <a:fillRect/>
          </a:stretch>
        </p:blipFill>
        <p:spPr bwMode="auto">
          <a:xfrm>
            <a:off x="10115550" y="6362700"/>
            <a:ext cx="2003425" cy="388938"/>
          </a:xfrm>
          <a:prstGeom prst="rect">
            <a:avLst/>
          </a:prstGeom>
          <a:noFill/>
          <a:ln w="9525">
            <a:noFill/>
            <a:miter lim="800000"/>
            <a:headEnd/>
            <a:tailEnd/>
          </a:ln>
        </p:spPr>
      </p:pic>
      <p:pic>
        <p:nvPicPr>
          <p:cNvPr id="13320" name="Immagine 8"/>
          <p:cNvPicPr>
            <a:picLocks noChangeAspect="1"/>
          </p:cNvPicPr>
          <p:nvPr/>
        </p:nvPicPr>
        <p:blipFill>
          <a:blip r:embed="rId9" cstate="print"/>
          <a:srcRect/>
          <a:stretch>
            <a:fillRect/>
          </a:stretch>
        </p:blipFill>
        <p:spPr bwMode="auto">
          <a:xfrm>
            <a:off x="1974850" y="5649913"/>
            <a:ext cx="1671638" cy="1208087"/>
          </a:xfrm>
          <a:prstGeom prst="rect">
            <a:avLst/>
          </a:prstGeom>
          <a:noFill/>
          <a:ln w="9525">
            <a:noFill/>
            <a:miter lim="800000"/>
            <a:headEnd/>
            <a:tailEnd/>
          </a:ln>
        </p:spPr>
      </p:pic>
      <p:sp>
        <p:nvSpPr>
          <p:cNvPr id="10" name="CasellaDiTesto 9"/>
          <p:cNvSpPr txBox="1"/>
          <p:nvPr/>
        </p:nvSpPr>
        <p:spPr>
          <a:xfrm>
            <a:off x="165100" y="4965700"/>
            <a:ext cx="4843463" cy="579438"/>
          </a:xfrm>
          <a:prstGeom prst="rect">
            <a:avLst/>
          </a:prstGeom>
          <a:noFill/>
          <a:effectLst>
            <a:outerShdw blurRad="50800" dist="38100" dir="5400000" algn="t" rotWithShape="0">
              <a:prstClr val="black">
                <a:alpha val="40000"/>
              </a:prstClr>
            </a:outerShdw>
          </a:effectLst>
        </p:spPr>
        <p:txBody>
          <a:bodyPr>
            <a:spAutoFit/>
          </a:bodyPr>
          <a:lstStyle/>
          <a:p>
            <a:r>
              <a:rPr lang="it-IT" sz="3200">
                <a:latin typeface="Cooper Black" pitchFamily="18" charset="0"/>
              </a:rPr>
              <a:t>23-30 September 2016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magine 2"/>
          <p:cNvPicPr>
            <a:picLocks noChangeAspect="1"/>
          </p:cNvPicPr>
          <p:nvPr/>
        </p:nvPicPr>
        <p:blipFill>
          <a:blip r:embed="rId2" cstate="print"/>
          <a:srcRect/>
          <a:stretch>
            <a:fillRect/>
          </a:stretch>
        </p:blipFill>
        <p:spPr bwMode="auto">
          <a:xfrm>
            <a:off x="8248650" y="180975"/>
            <a:ext cx="1908175" cy="1225550"/>
          </a:xfrm>
          <a:prstGeom prst="rect">
            <a:avLst/>
          </a:prstGeom>
          <a:noFill/>
          <a:ln w="9525">
            <a:noFill/>
            <a:miter lim="800000"/>
            <a:headEnd/>
            <a:tailEnd/>
          </a:ln>
        </p:spPr>
      </p:pic>
      <p:pic>
        <p:nvPicPr>
          <p:cNvPr id="22530" name="Immagine 3"/>
          <p:cNvPicPr>
            <a:picLocks noChangeAspect="1"/>
          </p:cNvPicPr>
          <p:nvPr/>
        </p:nvPicPr>
        <p:blipFill>
          <a:blip r:embed="rId3" cstate="print"/>
          <a:srcRect/>
          <a:stretch>
            <a:fillRect/>
          </a:stretch>
        </p:blipFill>
        <p:spPr bwMode="auto">
          <a:xfrm>
            <a:off x="10277475" y="250825"/>
            <a:ext cx="1789113" cy="974725"/>
          </a:xfrm>
          <a:prstGeom prst="rect">
            <a:avLst/>
          </a:prstGeom>
          <a:noFill/>
          <a:ln w="9525">
            <a:noFill/>
            <a:miter lim="800000"/>
            <a:headEnd/>
            <a:tailEnd/>
          </a:ln>
        </p:spPr>
      </p:pic>
      <p:sp>
        <p:nvSpPr>
          <p:cNvPr id="22531" name="Segnaposto contenuto 5"/>
          <p:cNvSpPr>
            <a:spLocks noGrp="1"/>
          </p:cNvSpPr>
          <p:nvPr>
            <p:ph idx="1"/>
          </p:nvPr>
        </p:nvSpPr>
        <p:spPr>
          <a:xfrm>
            <a:off x="355600" y="1095375"/>
            <a:ext cx="5673725" cy="2466975"/>
          </a:xfrm>
        </p:spPr>
        <p:txBody>
          <a:bodyPr/>
          <a:lstStyle/>
          <a:p>
            <a:pPr marL="0" indent="0" eaLnBrk="1" hangingPunct="1">
              <a:buFont typeface="Arial" charset="0"/>
              <a:buNone/>
            </a:pPr>
            <a:endParaRPr lang="it-IT" sz="2400" smtClean="0"/>
          </a:p>
          <a:p>
            <a:pPr marL="0" indent="0" eaLnBrk="1" hangingPunct="1">
              <a:buFont typeface="Arial" charset="0"/>
              <a:buNone/>
            </a:pPr>
            <a:endParaRPr lang="it-IT" sz="2400" smtClean="0"/>
          </a:p>
        </p:txBody>
      </p:sp>
      <p:sp>
        <p:nvSpPr>
          <p:cNvPr id="22532" name="CasellaDiTesto 4"/>
          <p:cNvSpPr txBox="1">
            <a:spLocks noChangeArrowheads="1"/>
          </p:cNvSpPr>
          <p:nvPr/>
        </p:nvSpPr>
        <p:spPr bwMode="auto">
          <a:xfrm>
            <a:off x="509588" y="1725613"/>
            <a:ext cx="6581775" cy="1476375"/>
          </a:xfrm>
          <a:prstGeom prst="rect">
            <a:avLst/>
          </a:prstGeom>
          <a:noFill/>
          <a:ln w="9525">
            <a:noFill/>
            <a:miter lim="800000"/>
            <a:headEnd/>
            <a:tailEnd/>
          </a:ln>
        </p:spPr>
        <p:txBody>
          <a:bodyPr>
            <a:spAutoFit/>
          </a:bodyPr>
          <a:lstStyle/>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it-IT">
              <a:latin typeface="Calibri" pitchFamily="34" charset="0"/>
            </a:endParaRPr>
          </a:p>
        </p:txBody>
      </p:sp>
      <p:sp>
        <p:nvSpPr>
          <p:cNvPr id="22533" name="CasellaDiTesto 6"/>
          <p:cNvSpPr txBox="1">
            <a:spLocks noChangeArrowheads="1"/>
          </p:cNvSpPr>
          <p:nvPr/>
        </p:nvSpPr>
        <p:spPr bwMode="auto">
          <a:xfrm>
            <a:off x="309563" y="793750"/>
            <a:ext cx="5770562" cy="923925"/>
          </a:xfrm>
          <a:prstGeom prst="rect">
            <a:avLst/>
          </a:prstGeom>
          <a:noFill/>
          <a:ln w="9525">
            <a:noFill/>
            <a:miter lim="800000"/>
            <a:headEnd/>
            <a:tailEnd/>
          </a:ln>
        </p:spPr>
        <p:txBody>
          <a:bodyPr>
            <a:spAutoFit/>
          </a:bodyPr>
          <a:lstStyle/>
          <a:p>
            <a:r>
              <a:rPr lang="it-IT">
                <a:latin typeface="Calibri" pitchFamily="34" charset="0"/>
              </a:rPr>
              <a:t>In this place there are more restaurant and snack bar.</a:t>
            </a:r>
          </a:p>
          <a:p>
            <a:endParaRPr lang="it-IT">
              <a:latin typeface="Calibri" pitchFamily="34" charset="0"/>
            </a:endParaRPr>
          </a:p>
          <a:p>
            <a:r>
              <a:rPr lang="en-US">
                <a:latin typeface="Calibri" pitchFamily="34" charset="0"/>
              </a:rPr>
              <a:t>There is a new restaurant with pool and spa area. </a:t>
            </a:r>
            <a:endParaRPr lang="it-IT">
              <a:latin typeface="Calibri" pitchFamily="34" charset="0"/>
            </a:endParaRPr>
          </a:p>
        </p:txBody>
      </p:sp>
      <p:pic>
        <p:nvPicPr>
          <p:cNvPr id="22534" name="Immagine 1"/>
          <p:cNvPicPr>
            <a:picLocks noChangeAspect="1"/>
          </p:cNvPicPr>
          <p:nvPr/>
        </p:nvPicPr>
        <p:blipFill>
          <a:blip r:embed="rId4" cstate="print"/>
          <a:srcRect/>
          <a:stretch>
            <a:fillRect/>
          </a:stretch>
        </p:blipFill>
        <p:spPr bwMode="auto">
          <a:xfrm>
            <a:off x="6280150" y="292100"/>
            <a:ext cx="1768475" cy="1060450"/>
          </a:xfrm>
          <a:prstGeom prst="rect">
            <a:avLst/>
          </a:prstGeom>
          <a:noFill/>
          <a:ln w="9525">
            <a:noFill/>
            <a:miter lim="800000"/>
            <a:headEnd/>
            <a:tailEnd/>
          </a:ln>
        </p:spPr>
      </p:pic>
      <p:pic>
        <p:nvPicPr>
          <p:cNvPr id="22535" name="Immagine 2"/>
          <p:cNvPicPr>
            <a:picLocks noChangeAspect="1"/>
          </p:cNvPicPr>
          <p:nvPr/>
        </p:nvPicPr>
        <p:blipFill>
          <a:blip r:embed="rId5" cstate="print"/>
          <a:srcRect/>
          <a:stretch>
            <a:fillRect/>
          </a:stretch>
        </p:blipFill>
        <p:spPr bwMode="auto">
          <a:xfrm>
            <a:off x="842963" y="2098675"/>
            <a:ext cx="4979987" cy="3735388"/>
          </a:xfrm>
          <a:prstGeom prst="rect">
            <a:avLst/>
          </a:prstGeom>
          <a:noFill/>
          <a:ln w="9525">
            <a:noFill/>
            <a:miter lim="800000"/>
            <a:headEnd/>
            <a:tailEnd/>
          </a:ln>
        </p:spPr>
      </p:pic>
      <p:pic>
        <p:nvPicPr>
          <p:cNvPr id="22536" name="Immagine 3"/>
          <p:cNvPicPr>
            <a:picLocks noChangeAspect="1"/>
          </p:cNvPicPr>
          <p:nvPr/>
        </p:nvPicPr>
        <p:blipFill>
          <a:blip r:embed="rId6" cstate="print"/>
          <a:srcRect/>
          <a:stretch>
            <a:fillRect/>
          </a:stretch>
        </p:blipFill>
        <p:spPr bwMode="auto">
          <a:xfrm>
            <a:off x="7091363" y="3009900"/>
            <a:ext cx="4152900" cy="311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magine 2"/>
          <p:cNvPicPr>
            <a:picLocks noChangeAspect="1"/>
          </p:cNvPicPr>
          <p:nvPr/>
        </p:nvPicPr>
        <p:blipFill>
          <a:blip r:embed="rId2" cstate="print"/>
          <a:srcRect/>
          <a:stretch>
            <a:fillRect/>
          </a:stretch>
        </p:blipFill>
        <p:spPr bwMode="auto">
          <a:xfrm>
            <a:off x="8369300" y="180975"/>
            <a:ext cx="1908175" cy="1225550"/>
          </a:xfrm>
          <a:prstGeom prst="rect">
            <a:avLst/>
          </a:prstGeom>
          <a:noFill/>
          <a:ln w="9525">
            <a:noFill/>
            <a:miter lim="800000"/>
            <a:headEnd/>
            <a:tailEnd/>
          </a:ln>
        </p:spPr>
      </p:pic>
      <p:pic>
        <p:nvPicPr>
          <p:cNvPr id="23554" name="Immagine 3"/>
          <p:cNvPicPr>
            <a:picLocks noChangeAspect="1"/>
          </p:cNvPicPr>
          <p:nvPr/>
        </p:nvPicPr>
        <p:blipFill>
          <a:blip r:embed="rId3" cstate="print"/>
          <a:srcRect/>
          <a:stretch>
            <a:fillRect/>
          </a:stretch>
        </p:blipFill>
        <p:spPr bwMode="auto">
          <a:xfrm>
            <a:off x="10277475" y="250825"/>
            <a:ext cx="1789113" cy="974725"/>
          </a:xfrm>
          <a:prstGeom prst="rect">
            <a:avLst/>
          </a:prstGeom>
          <a:noFill/>
          <a:ln w="9525">
            <a:noFill/>
            <a:miter lim="800000"/>
            <a:headEnd/>
            <a:tailEnd/>
          </a:ln>
        </p:spPr>
      </p:pic>
      <p:sp>
        <p:nvSpPr>
          <p:cNvPr id="23555" name="Segnaposto contenuto 5"/>
          <p:cNvSpPr>
            <a:spLocks noGrp="1"/>
          </p:cNvSpPr>
          <p:nvPr>
            <p:ph idx="1"/>
          </p:nvPr>
        </p:nvSpPr>
        <p:spPr>
          <a:xfrm>
            <a:off x="355600" y="1095375"/>
            <a:ext cx="5673725" cy="2466975"/>
          </a:xfrm>
        </p:spPr>
        <p:txBody>
          <a:bodyPr/>
          <a:lstStyle/>
          <a:p>
            <a:pPr marL="0" indent="0" eaLnBrk="1" hangingPunct="1">
              <a:buFont typeface="Arial" charset="0"/>
              <a:buNone/>
            </a:pPr>
            <a:endParaRPr lang="it-IT" sz="2400" smtClean="0"/>
          </a:p>
          <a:p>
            <a:pPr marL="0" indent="0" eaLnBrk="1" hangingPunct="1">
              <a:buFont typeface="Arial" charset="0"/>
              <a:buNone/>
            </a:pPr>
            <a:endParaRPr lang="it-IT" sz="2400" smtClean="0"/>
          </a:p>
        </p:txBody>
      </p:sp>
      <p:sp>
        <p:nvSpPr>
          <p:cNvPr id="2" name="CasellaDiTesto 1"/>
          <p:cNvSpPr txBox="1"/>
          <p:nvPr/>
        </p:nvSpPr>
        <p:spPr>
          <a:xfrm>
            <a:off x="157163" y="696913"/>
            <a:ext cx="6261100" cy="585787"/>
          </a:xfrm>
          <a:prstGeom prst="rect">
            <a:avLst/>
          </a:prstGeom>
          <a:noFill/>
        </p:spPr>
        <p:txBody>
          <a:bodyPr>
            <a:spAutoFit/>
          </a:bodyPr>
          <a:lstStyle/>
          <a:p>
            <a:pPr fontAlgn="auto">
              <a:spcBef>
                <a:spcPts val="0"/>
              </a:spcBef>
              <a:spcAft>
                <a:spcPts val="0"/>
              </a:spcAft>
              <a:defRPr/>
            </a:pPr>
            <a:r>
              <a:rPr lang="it-IT" sz="3200" b="1" u="sng" dirty="0">
                <a:latin typeface="+mj-lt"/>
                <a:cs typeface="+mn-cs"/>
              </a:rPr>
              <a:t>EVENT MANAGEMENT AND FINANCE</a:t>
            </a:r>
          </a:p>
        </p:txBody>
      </p:sp>
      <p:sp>
        <p:nvSpPr>
          <p:cNvPr id="23557" name="CasellaDiTesto 4"/>
          <p:cNvSpPr txBox="1">
            <a:spLocks noChangeArrowheads="1"/>
          </p:cNvSpPr>
          <p:nvPr/>
        </p:nvSpPr>
        <p:spPr bwMode="auto">
          <a:xfrm>
            <a:off x="509588" y="1725613"/>
            <a:ext cx="6581775" cy="4486275"/>
          </a:xfrm>
          <a:prstGeom prst="rect">
            <a:avLst/>
          </a:prstGeom>
          <a:noFill/>
          <a:ln w="9525">
            <a:noFill/>
            <a:miter lim="800000"/>
            <a:headEnd/>
            <a:tailEnd/>
          </a:ln>
        </p:spPr>
        <p:txBody>
          <a:bodyPr>
            <a:spAutoFit/>
          </a:bodyPr>
          <a:lstStyle/>
          <a:p>
            <a:r>
              <a:rPr lang="it-IT">
                <a:latin typeface="Calibri" pitchFamily="34" charset="0"/>
              </a:rPr>
              <a:t>The entrance fee is more or less € 350,00 - £ 255,00</a:t>
            </a:r>
          </a:p>
          <a:p>
            <a:endParaRPr lang="it-IT">
              <a:latin typeface="Calibri" pitchFamily="34" charset="0"/>
            </a:endParaRPr>
          </a:p>
          <a:p>
            <a:r>
              <a:rPr lang="it-IT">
                <a:latin typeface="Calibri" pitchFamily="34" charset="0"/>
              </a:rPr>
              <a:t>For financial assistance and funding there is private or business sponsorship</a:t>
            </a:r>
          </a:p>
          <a:p>
            <a:endParaRPr lang="it-IT">
              <a:latin typeface="Calibri" pitchFamily="34" charset="0"/>
            </a:endParaRPr>
          </a:p>
          <a:p>
            <a:r>
              <a:rPr lang="en-US">
                <a:latin typeface="Calibri" pitchFamily="34" charset="0"/>
              </a:rPr>
              <a:t>The organization will be run by the staff of the club “Vela Club Campione” which have successfully organized the “Moth World 2012 Championship” and the IOM European Championship 2014, and with collaboration of “Circolo Vela Limone”.</a:t>
            </a:r>
          </a:p>
          <a:p>
            <a:r>
              <a:rPr lang="en-US">
                <a:latin typeface="Calibri" pitchFamily="34" charset="0"/>
              </a:rPr>
              <a:t>Vela Club Campione and Circolo Vela Limone are affiliated to the FIV Italian Sailing Federation (Federazione Italiana Vela).</a:t>
            </a: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it-IT">
              <a:latin typeface="Calibri" pitchFamily="34" charset="0"/>
            </a:endParaRPr>
          </a:p>
        </p:txBody>
      </p:sp>
      <p:pic>
        <p:nvPicPr>
          <p:cNvPr id="23558" name="Immagine 6"/>
          <p:cNvPicPr>
            <a:picLocks noChangeAspect="1"/>
          </p:cNvPicPr>
          <p:nvPr/>
        </p:nvPicPr>
        <p:blipFill>
          <a:blip r:embed="rId4" cstate="print"/>
          <a:srcRect/>
          <a:stretch>
            <a:fillRect/>
          </a:stretch>
        </p:blipFill>
        <p:spPr bwMode="auto">
          <a:xfrm>
            <a:off x="7713663" y="2898775"/>
            <a:ext cx="3754437" cy="3505200"/>
          </a:xfrm>
          <a:prstGeom prst="rect">
            <a:avLst/>
          </a:prstGeom>
          <a:noFill/>
          <a:ln w="9525">
            <a:noFill/>
            <a:miter lim="800000"/>
            <a:headEnd/>
            <a:tailEnd/>
          </a:ln>
        </p:spPr>
      </p:pic>
      <p:pic>
        <p:nvPicPr>
          <p:cNvPr id="23559" name="Immagine 2"/>
          <p:cNvPicPr>
            <a:picLocks noChangeAspect="1"/>
          </p:cNvPicPr>
          <p:nvPr/>
        </p:nvPicPr>
        <p:blipFill>
          <a:blip r:embed="rId5" cstate="print"/>
          <a:srcRect/>
          <a:stretch>
            <a:fillRect/>
          </a:stretch>
        </p:blipFill>
        <p:spPr bwMode="auto">
          <a:xfrm>
            <a:off x="6607175" y="250825"/>
            <a:ext cx="1720850" cy="103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ttangolo 1"/>
          <p:cNvSpPr>
            <a:spLocks noChangeArrowheads="1"/>
          </p:cNvSpPr>
          <p:nvPr/>
        </p:nvSpPr>
        <p:spPr bwMode="auto">
          <a:xfrm>
            <a:off x="247650" y="814388"/>
            <a:ext cx="6096000" cy="4940300"/>
          </a:xfrm>
          <a:prstGeom prst="rect">
            <a:avLst/>
          </a:prstGeom>
          <a:noFill/>
          <a:ln w="9525">
            <a:noFill/>
            <a:miter lim="800000"/>
            <a:headEnd/>
            <a:tailEnd/>
          </a:ln>
        </p:spPr>
        <p:txBody>
          <a:bodyPr>
            <a:spAutoFit/>
          </a:bodyPr>
          <a:lstStyle/>
          <a:p>
            <a:pPr algn="just" eaLnBrk="0" hangingPunct="0">
              <a:defRPr/>
            </a:pPr>
            <a:r>
              <a:rPr lang="en-US" dirty="0">
                <a:latin typeface="Calibri" pitchFamily="34" charset="0"/>
              </a:rPr>
              <a:t>The plans to secure the services of sufficient and experienced staff to run the event is:</a:t>
            </a:r>
          </a:p>
          <a:p>
            <a:pPr algn="just" eaLnBrk="0" hangingPunct="0">
              <a:defRPr/>
            </a:pPr>
            <a:endParaRPr lang="en-US" dirty="0">
              <a:latin typeface="Calibri" pitchFamily="34" charset="0"/>
            </a:endParaRPr>
          </a:p>
          <a:p>
            <a:pPr algn="just" eaLnBrk="0" hangingPunct="0">
              <a:defRPr/>
            </a:pPr>
            <a:endParaRPr lang="en-US" dirty="0">
              <a:latin typeface="Calibri" pitchFamily="34" charset="0"/>
            </a:endParaRPr>
          </a:p>
          <a:p>
            <a:pPr marL="285750" indent="-285750" algn="just" eaLnBrk="0" hangingPunct="0">
              <a:lnSpc>
                <a:spcPct val="150000"/>
              </a:lnSpc>
              <a:buFontTx/>
              <a:buChar char="-"/>
              <a:defRPr/>
            </a:pPr>
            <a:r>
              <a:rPr lang="en-US" dirty="0">
                <a:latin typeface="Calibri" pitchFamily="34" charset="0"/>
              </a:rPr>
              <a:t>Event Chairman: VIRGINIO BOGLIETTI</a:t>
            </a:r>
          </a:p>
          <a:p>
            <a:pPr marL="285750" indent="-285750" algn="just" eaLnBrk="0" hangingPunct="0">
              <a:lnSpc>
                <a:spcPct val="150000"/>
              </a:lnSpc>
              <a:buFontTx/>
              <a:buChar char="-"/>
              <a:defRPr/>
            </a:pPr>
            <a:r>
              <a:rPr lang="en-US" dirty="0">
                <a:latin typeface="Calibri" pitchFamily="34" charset="0"/>
              </a:rPr>
              <a:t>Chief Race Officer: PIERRE GONNET</a:t>
            </a:r>
          </a:p>
          <a:p>
            <a:pPr marL="285750" indent="-285750" algn="just" eaLnBrk="0" hangingPunct="0">
              <a:lnSpc>
                <a:spcPct val="150000"/>
              </a:lnSpc>
              <a:buFontTx/>
              <a:buChar char="-"/>
              <a:defRPr/>
            </a:pPr>
            <a:r>
              <a:rPr lang="en-US" dirty="0">
                <a:latin typeface="Calibri" pitchFamily="34" charset="0"/>
              </a:rPr>
              <a:t>Race Officer : RENATO BOLIS</a:t>
            </a:r>
            <a:endParaRPr lang="es-ES" dirty="0">
              <a:latin typeface="Calibri" pitchFamily="34" charset="0"/>
            </a:endParaRPr>
          </a:p>
          <a:p>
            <a:pPr marL="285750" indent="-285750" eaLnBrk="0" hangingPunct="0">
              <a:lnSpc>
                <a:spcPct val="150000"/>
              </a:lnSpc>
              <a:buFontTx/>
              <a:buChar char="-"/>
              <a:defRPr/>
            </a:pPr>
            <a:r>
              <a:rPr lang="en-US" dirty="0">
                <a:latin typeface="Calibri" pitchFamily="34" charset="0"/>
              </a:rPr>
              <a:t>Race Committee with international members with experience in similar events</a:t>
            </a:r>
            <a:endParaRPr lang="es-ES" dirty="0">
              <a:latin typeface="Calibri" pitchFamily="34" charset="0"/>
            </a:endParaRPr>
          </a:p>
          <a:p>
            <a:pPr algn="just" eaLnBrk="0" hangingPunct="0">
              <a:lnSpc>
                <a:spcPct val="150000"/>
              </a:lnSpc>
              <a:defRPr/>
            </a:pPr>
            <a:r>
              <a:rPr lang="en-US" dirty="0">
                <a:latin typeface="Calibri" pitchFamily="34" charset="0"/>
              </a:rPr>
              <a:t>-     Chief Measurement Officer (MO) and 3 assistant </a:t>
            </a:r>
          </a:p>
          <a:p>
            <a:pPr algn="just" eaLnBrk="0" hangingPunct="0">
              <a:lnSpc>
                <a:spcPct val="150000"/>
              </a:lnSpc>
              <a:defRPr/>
            </a:pPr>
            <a:r>
              <a:rPr lang="en-US" dirty="0">
                <a:latin typeface="Calibri" pitchFamily="34" charset="0"/>
              </a:rPr>
              <a:t>-     Auxiliary staff for heat Management</a:t>
            </a:r>
            <a:endParaRPr lang="es-ES" dirty="0">
              <a:latin typeface="Calibri" pitchFamily="34" charset="0"/>
            </a:endParaRPr>
          </a:p>
          <a:p>
            <a:pPr algn="just" eaLnBrk="0" hangingPunct="0">
              <a:lnSpc>
                <a:spcPct val="150000"/>
              </a:lnSpc>
              <a:defRPr/>
            </a:pPr>
            <a:r>
              <a:rPr lang="en-US" dirty="0">
                <a:latin typeface="Calibri" pitchFamily="34" charset="0"/>
              </a:rPr>
              <a:t>-    7 International Jury and Umpire:</a:t>
            </a:r>
            <a:endParaRPr lang="es-ES" dirty="0">
              <a:latin typeface="Calibri" pitchFamily="34" charset="0"/>
            </a:endParaRPr>
          </a:p>
          <a:p>
            <a:pPr algn="just" eaLnBrk="0" hangingPunct="0">
              <a:lnSpc>
                <a:spcPct val="150000"/>
              </a:lnSpc>
              <a:defRPr/>
            </a:pPr>
            <a:r>
              <a:rPr lang="en-US" dirty="0">
                <a:latin typeface="Calibri" pitchFamily="34" charset="0"/>
              </a:rPr>
              <a:t>-     Web Service</a:t>
            </a:r>
          </a:p>
        </p:txBody>
      </p:sp>
      <p:pic>
        <p:nvPicPr>
          <p:cNvPr id="24578" name="Immagine 2"/>
          <p:cNvPicPr>
            <a:picLocks noChangeAspect="1"/>
          </p:cNvPicPr>
          <p:nvPr/>
        </p:nvPicPr>
        <p:blipFill>
          <a:blip r:embed="rId2" cstate="print"/>
          <a:srcRect/>
          <a:stretch>
            <a:fillRect/>
          </a:stretch>
        </p:blipFill>
        <p:spPr bwMode="auto">
          <a:xfrm>
            <a:off x="8204200" y="201613"/>
            <a:ext cx="1909763" cy="1225550"/>
          </a:xfrm>
          <a:prstGeom prst="rect">
            <a:avLst/>
          </a:prstGeom>
          <a:noFill/>
          <a:ln w="9525">
            <a:noFill/>
            <a:miter lim="800000"/>
            <a:headEnd/>
            <a:tailEnd/>
          </a:ln>
        </p:spPr>
      </p:pic>
      <p:pic>
        <p:nvPicPr>
          <p:cNvPr id="24579" name="Immagine 4"/>
          <p:cNvPicPr>
            <a:picLocks noChangeAspect="1"/>
          </p:cNvPicPr>
          <p:nvPr/>
        </p:nvPicPr>
        <p:blipFill>
          <a:blip r:embed="rId3" cstate="print"/>
          <a:srcRect/>
          <a:stretch>
            <a:fillRect/>
          </a:stretch>
        </p:blipFill>
        <p:spPr bwMode="auto">
          <a:xfrm>
            <a:off x="10226675" y="306388"/>
            <a:ext cx="1787525" cy="974725"/>
          </a:xfrm>
          <a:prstGeom prst="rect">
            <a:avLst/>
          </a:prstGeom>
          <a:noFill/>
          <a:ln w="9525">
            <a:noFill/>
            <a:miter lim="800000"/>
            <a:headEnd/>
            <a:tailEnd/>
          </a:ln>
        </p:spPr>
      </p:pic>
      <p:pic>
        <p:nvPicPr>
          <p:cNvPr id="24580" name="Immagine 5"/>
          <p:cNvPicPr>
            <a:picLocks noChangeAspect="1"/>
          </p:cNvPicPr>
          <p:nvPr/>
        </p:nvPicPr>
        <p:blipFill>
          <a:blip r:embed="rId4" cstate="print"/>
          <a:srcRect/>
          <a:stretch>
            <a:fillRect/>
          </a:stretch>
        </p:blipFill>
        <p:spPr bwMode="auto">
          <a:xfrm>
            <a:off x="7137400" y="2074863"/>
            <a:ext cx="3995738" cy="2995612"/>
          </a:xfrm>
          <a:prstGeom prst="rect">
            <a:avLst/>
          </a:prstGeom>
          <a:noFill/>
          <a:ln w="9525">
            <a:noFill/>
            <a:miter lim="800000"/>
            <a:headEnd/>
            <a:tailEnd/>
          </a:ln>
        </p:spPr>
      </p:pic>
      <p:pic>
        <p:nvPicPr>
          <p:cNvPr id="24581" name="Immagine 1"/>
          <p:cNvPicPr>
            <a:picLocks noChangeAspect="1"/>
          </p:cNvPicPr>
          <p:nvPr/>
        </p:nvPicPr>
        <p:blipFill>
          <a:blip r:embed="rId5" cstate="print"/>
          <a:srcRect/>
          <a:stretch>
            <a:fillRect/>
          </a:stretch>
        </p:blipFill>
        <p:spPr bwMode="auto">
          <a:xfrm>
            <a:off x="6456363" y="287338"/>
            <a:ext cx="1692275" cy="101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magine 1"/>
          <p:cNvPicPr>
            <a:picLocks noChangeAspect="1"/>
          </p:cNvPicPr>
          <p:nvPr/>
        </p:nvPicPr>
        <p:blipFill>
          <a:blip r:embed="rId2" cstate="print"/>
          <a:srcRect/>
          <a:stretch>
            <a:fillRect/>
          </a:stretch>
        </p:blipFill>
        <p:spPr bwMode="auto">
          <a:xfrm>
            <a:off x="1474788" y="193675"/>
            <a:ext cx="1979612" cy="1187450"/>
          </a:xfrm>
          <a:prstGeom prst="rect">
            <a:avLst/>
          </a:prstGeom>
          <a:noFill/>
          <a:ln w="9525">
            <a:noFill/>
            <a:miter lim="800000"/>
            <a:headEnd/>
            <a:tailEnd/>
          </a:ln>
        </p:spPr>
      </p:pic>
      <p:pic>
        <p:nvPicPr>
          <p:cNvPr id="25602" name="Immagine 2"/>
          <p:cNvPicPr>
            <a:picLocks noChangeAspect="1"/>
          </p:cNvPicPr>
          <p:nvPr/>
        </p:nvPicPr>
        <p:blipFill>
          <a:blip r:embed="rId3" cstate="print"/>
          <a:srcRect/>
          <a:stretch>
            <a:fillRect/>
          </a:stretch>
        </p:blipFill>
        <p:spPr bwMode="auto">
          <a:xfrm>
            <a:off x="8134350" y="125413"/>
            <a:ext cx="2062163" cy="1322387"/>
          </a:xfrm>
          <a:prstGeom prst="rect">
            <a:avLst/>
          </a:prstGeom>
          <a:noFill/>
          <a:ln w="9525">
            <a:noFill/>
            <a:miter lim="800000"/>
            <a:headEnd/>
            <a:tailEnd/>
          </a:ln>
        </p:spPr>
      </p:pic>
      <p:pic>
        <p:nvPicPr>
          <p:cNvPr id="25603" name="Immagine 3"/>
          <p:cNvPicPr>
            <a:picLocks noChangeAspect="1"/>
          </p:cNvPicPr>
          <p:nvPr/>
        </p:nvPicPr>
        <p:blipFill>
          <a:blip r:embed="rId4" cstate="print"/>
          <a:srcRect/>
          <a:stretch>
            <a:fillRect/>
          </a:stretch>
        </p:blipFill>
        <p:spPr bwMode="auto">
          <a:xfrm>
            <a:off x="4705350" y="193675"/>
            <a:ext cx="2179638" cy="1187450"/>
          </a:xfrm>
          <a:prstGeom prst="rect">
            <a:avLst/>
          </a:prstGeom>
          <a:noFill/>
          <a:ln w="9525">
            <a:noFill/>
            <a:miter lim="800000"/>
            <a:headEnd/>
            <a:tailEnd/>
          </a:ln>
        </p:spPr>
      </p:pic>
      <p:sp>
        <p:nvSpPr>
          <p:cNvPr id="5" name="CasellaDiTesto 4"/>
          <p:cNvSpPr txBox="1"/>
          <p:nvPr/>
        </p:nvSpPr>
        <p:spPr>
          <a:xfrm>
            <a:off x="1939925" y="1776413"/>
            <a:ext cx="8101013" cy="3970337"/>
          </a:xfrm>
          <a:prstGeom prst="rect">
            <a:avLst/>
          </a:prstGeom>
          <a:noFill/>
        </p:spPr>
        <p:txBody>
          <a:bodyPr>
            <a:spAutoFit/>
          </a:bodyPr>
          <a:lstStyle/>
          <a:p>
            <a:pPr>
              <a:lnSpc>
                <a:spcPct val="150000"/>
              </a:lnSpc>
              <a:defRPr/>
            </a:pPr>
            <a:r>
              <a:rPr lang="it-IT" sz="2800" dirty="0" err="1">
                <a:latin typeface="+mn-lt"/>
              </a:rPr>
              <a:t>We</a:t>
            </a:r>
            <a:r>
              <a:rPr lang="it-IT" sz="2800" dirty="0">
                <a:latin typeface="+mn-lt"/>
              </a:rPr>
              <a:t> are </a:t>
            </a:r>
            <a:r>
              <a:rPr lang="it-IT" sz="2800" dirty="0" err="1">
                <a:latin typeface="+mn-lt"/>
              </a:rPr>
              <a:t>pleased</a:t>
            </a:r>
            <a:r>
              <a:rPr lang="it-IT" sz="2800" dirty="0">
                <a:latin typeface="+mn-lt"/>
              </a:rPr>
              <a:t> to </a:t>
            </a:r>
            <a:r>
              <a:rPr lang="it-IT" sz="2800" dirty="0" err="1">
                <a:latin typeface="+mn-lt"/>
              </a:rPr>
              <a:t>inform</a:t>
            </a:r>
            <a:r>
              <a:rPr lang="it-IT" sz="2800" dirty="0">
                <a:latin typeface="+mn-lt"/>
              </a:rPr>
              <a:t> </a:t>
            </a:r>
            <a:r>
              <a:rPr lang="it-IT" sz="2800" dirty="0" err="1">
                <a:latin typeface="+mn-lt"/>
              </a:rPr>
              <a:t>you</a:t>
            </a:r>
            <a:r>
              <a:rPr lang="it-IT" sz="2800" dirty="0">
                <a:latin typeface="+mn-lt"/>
              </a:rPr>
              <a:t> </a:t>
            </a:r>
            <a:r>
              <a:rPr lang="it-IT" sz="2800" dirty="0" err="1">
                <a:latin typeface="+mn-lt"/>
              </a:rPr>
              <a:t>that</a:t>
            </a:r>
            <a:r>
              <a:rPr lang="it-IT" sz="2800" dirty="0">
                <a:latin typeface="+mn-lt"/>
              </a:rPr>
              <a:t> on </a:t>
            </a:r>
            <a:r>
              <a:rPr lang="it-IT" sz="2800" b="1" dirty="0">
                <a:latin typeface="+mn-lt"/>
              </a:rPr>
              <a:t>16-17-18 </a:t>
            </a:r>
            <a:r>
              <a:rPr lang="it-IT" sz="2800" b="1" dirty="0" err="1">
                <a:latin typeface="+mn-lt"/>
              </a:rPr>
              <a:t>October</a:t>
            </a:r>
            <a:r>
              <a:rPr lang="it-IT" sz="2800" b="1" dirty="0">
                <a:latin typeface="+mn-lt"/>
              </a:rPr>
              <a:t> 2015</a:t>
            </a:r>
            <a:r>
              <a:rPr lang="it-IT" sz="2800" dirty="0">
                <a:latin typeface="+mn-lt"/>
              </a:rPr>
              <a:t>, </a:t>
            </a:r>
            <a:r>
              <a:rPr lang="it-IT" sz="2800" dirty="0" err="1">
                <a:latin typeface="+mn-lt"/>
              </a:rPr>
              <a:t>will</a:t>
            </a:r>
            <a:r>
              <a:rPr lang="it-IT" sz="2800" dirty="0">
                <a:latin typeface="+mn-lt"/>
              </a:rPr>
              <a:t> be </a:t>
            </a:r>
            <a:r>
              <a:rPr lang="it-IT" sz="2800" dirty="0" err="1">
                <a:latin typeface="+mn-lt"/>
              </a:rPr>
              <a:t>held</a:t>
            </a:r>
            <a:r>
              <a:rPr lang="it-IT" sz="2800" dirty="0">
                <a:latin typeface="+mn-lt"/>
              </a:rPr>
              <a:t> in the </a:t>
            </a:r>
            <a:r>
              <a:rPr lang="it-IT" sz="2800" dirty="0" err="1">
                <a:latin typeface="+mn-lt"/>
              </a:rPr>
              <a:t>same</a:t>
            </a:r>
            <a:r>
              <a:rPr lang="it-IT" sz="2800" dirty="0">
                <a:latin typeface="+mn-lt"/>
              </a:rPr>
              <a:t> </a:t>
            </a:r>
            <a:r>
              <a:rPr lang="it-IT" sz="2800" dirty="0" err="1">
                <a:latin typeface="+mn-lt"/>
              </a:rPr>
              <a:t>place</a:t>
            </a:r>
            <a:r>
              <a:rPr lang="it-IT" sz="2800" dirty="0">
                <a:latin typeface="+mn-lt"/>
              </a:rPr>
              <a:t>, the Garda Lake International </a:t>
            </a:r>
            <a:r>
              <a:rPr lang="it-IT" sz="2800" dirty="0" err="1">
                <a:latin typeface="+mn-lt"/>
              </a:rPr>
              <a:t>Marblehead</a:t>
            </a:r>
            <a:r>
              <a:rPr lang="it-IT" sz="2800" dirty="0">
                <a:latin typeface="+mn-lt"/>
              </a:rPr>
              <a:t> Meeting.</a:t>
            </a:r>
          </a:p>
          <a:p>
            <a:pPr>
              <a:lnSpc>
                <a:spcPct val="150000"/>
              </a:lnSpc>
              <a:defRPr/>
            </a:pPr>
            <a:endParaRPr lang="it-IT" sz="2800" dirty="0">
              <a:latin typeface="+mn-lt"/>
            </a:endParaRPr>
          </a:p>
          <a:p>
            <a:pPr>
              <a:lnSpc>
                <a:spcPct val="150000"/>
              </a:lnSpc>
              <a:defRPr/>
            </a:pPr>
            <a:r>
              <a:rPr lang="it-IT" sz="2800" dirty="0">
                <a:latin typeface="+mn-lt"/>
              </a:rPr>
              <a:t>An </a:t>
            </a:r>
            <a:r>
              <a:rPr lang="it-IT" sz="2800" dirty="0" err="1">
                <a:latin typeface="+mn-lt"/>
              </a:rPr>
              <a:t>excellent</a:t>
            </a:r>
            <a:r>
              <a:rPr lang="it-IT" sz="2800" dirty="0">
                <a:latin typeface="+mn-lt"/>
              </a:rPr>
              <a:t> </a:t>
            </a:r>
            <a:r>
              <a:rPr lang="it-IT" sz="2800" dirty="0" err="1">
                <a:latin typeface="+mn-lt"/>
              </a:rPr>
              <a:t>opportunity</a:t>
            </a:r>
            <a:r>
              <a:rPr lang="it-IT" sz="2800" dirty="0">
                <a:latin typeface="+mn-lt"/>
              </a:rPr>
              <a:t> to test the race </a:t>
            </a:r>
            <a:r>
              <a:rPr lang="it-IT" sz="2800" dirty="0" err="1">
                <a:latin typeface="+mn-lt"/>
              </a:rPr>
              <a:t>course</a:t>
            </a:r>
            <a:r>
              <a:rPr lang="it-IT" sz="2800" dirty="0">
                <a:latin typeface="+mn-lt"/>
              </a:rPr>
              <a:t> for the </a:t>
            </a:r>
            <a:r>
              <a:rPr lang="it-IT" sz="2800" dirty="0" err="1">
                <a:latin typeface="+mn-lt"/>
              </a:rPr>
              <a:t>next</a:t>
            </a:r>
            <a:r>
              <a:rPr lang="it-IT" sz="2800" dirty="0">
                <a:latin typeface="+mn-lt"/>
              </a:rPr>
              <a:t> World </a:t>
            </a:r>
            <a:r>
              <a:rPr lang="it-IT" sz="2800" dirty="0" err="1">
                <a:latin typeface="+mn-lt"/>
              </a:rPr>
              <a:t>Championships</a:t>
            </a:r>
            <a:r>
              <a:rPr lang="it-IT" sz="2800" dirty="0">
                <a:latin typeface="+mn-lt"/>
              </a:rPr>
              <a:t> in </a:t>
            </a:r>
            <a:r>
              <a:rPr lang="it-IT" sz="2800" dirty="0" err="1">
                <a:latin typeface="+mn-lt"/>
              </a:rPr>
              <a:t>September</a:t>
            </a:r>
            <a:r>
              <a:rPr lang="it-IT" sz="2800" dirty="0">
                <a:latin typeface="+mn-lt"/>
              </a:rPr>
              <a:t> 2016.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magine 2"/>
          <p:cNvPicPr>
            <a:picLocks noChangeAspect="1"/>
          </p:cNvPicPr>
          <p:nvPr/>
        </p:nvPicPr>
        <p:blipFill>
          <a:blip r:embed="rId2" cstate="print"/>
          <a:srcRect/>
          <a:stretch>
            <a:fillRect/>
          </a:stretch>
        </p:blipFill>
        <p:spPr bwMode="auto">
          <a:xfrm>
            <a:off x="8704263" y="227013"/>
            <a:ext cx="1612900" cy="1035050"/>
          </a:xfrm>
          <a:prstGeom prst="rect">
            <a:avLst/>
          </a:prstGeom>
          <a:noFill/>
          <a:ln w="9525">
            <a:noFill/>
            <a:miter lim="800000"/>
            <a:headEnd/>
            <a:tailEnd/>
          </a:ln>
        </p:spPr>
      </p:pic>
      <p:pic>
        <p:nvPicPr>
          <p:cNvPr id="14338" name="Immagine 3"/>
          <p:cNvPicPr>
            <a:picLocks noChangeAspect="1"/>
          </p:cNvPicPr>
          <p:nvPr/>
        </p:nvPicPr>
        <p:blipFill>
          <a:blip r:embed="rId3" cstate="print"/>
          <a:srcRect/>
          <a:stretch>
            <a:fillRect/>
          </a:stretch>
        </p:blipFill>
        <p:spPr bwMode="auto">
          <a:xfrm>
            <a:off x="10493375" y="242888"/>
            <a:ext cx="1566863" cy="852487"/>
          </a:xfrm>
          <a:prstGeom prst="rect">
            <a:avLst/>
          </a:prstGeom>
          <a:noFill/>
          <a:ln w="9525">
            <a:noFill/>
            <a:miter lim="800000"/>
            <a:headEnd/>
            <a:tailEnd/>
          </a:ln>
        </p:spPr>
      </p:pic>
      <p:sp>
        <p:nvSpPr>
          <p:cNvPr id="14339" name="Titolo 4"/>
          <p:cNvSpPr>
            <a:spLocks noGrp="1"/>
          </p:cNvSpPr>
          <p:nvPr>
            <p:ph type="title"/>
          </p:nvPr>
        </p:nvSpPr>
        <p:spPr>
          <a:xfrm>
            <a:off x="838200" y="365125"/>
            <a:ext cx="5303838" cy="782638"/>
          </a:xfrm>
        </p:spPr>
        <p:txBody>
          <a:bodyPr/>
          <a:lstStyle/>
          <a:p>
            <a:pPr eaLnBrk="1" hangingPunct="1"/>
            <a:r>
              <a:rPr lang="it-IT" sz="3200" b="1" u="sng" smtClean="0"/>
              <a:t>GENERAL INFORMATION</a:t>
            </a:r>
          </a:p>
        </p:txBody>
      </p:sp>
      <p:sp>
        <p:nvSpPr>
          <p:cNvPr id="14340" name="Segnaposto contenuto 5"/>
          <p:cNvSpPr>
            <a:spLocks noGrp="1"/>
          </p:cNvSpPr>
          <p:nvPr>
            <p:ph idx="1"/>
          </p:nvPr>
        </p:nvSpPr>
        <p:spPr>
          <a:xfrm>
            <a:off x="355600" y="1095375"/>
            <a:ext cx="9763125" cy="1803400"/>
          </a:xfrm>
        </p:spPr>
        <p:txBody>
          <a:bodyPr/>
          <a:lstStyle/>
          <a:p>
            <a:pPr marL="0" indent="0" eaLnBrk="1" hangingPunct="1">
              <a:lnSpc>
                <a:spcPct val="100000"/>
              </a:lnSpc>
              <a:buFont typeface="Arial" charset="0"/>
              <a:buNone/>
            </a:pPr>
            <a:r>
              <a:rPr lang="it-IT" sz="2000" smtClean="0"/>
              <a:t>The application is for the 2016 World Championship.</a:t>
            </a:r>
          </a:p>
          <a:p>
            <a:pPr marL="0" indent="0" eaLnBrk="1" hangingPunct="1">
              <a:lnSpc>
                <a:spcPct val="100000"/>
              </a:lnSpc>
              <a:buFont typeface="Arial" charset="0"/>
              <a:buNone/>
            </a:pPr>
            <a:r>
              <a:rPr lang="it-IT" sz="2000" smtClean="0"/>
              <a:t>The class of race is Marblehead.</a:t>
            </a:r>
          </a:p>
          <a:p>
            <a:pPr marL="0" indent="0" eaLnBrk="1" hangingPunct="1">
              <a:lnSpc>
                <a:spcPct val="100000"/>
              </a:lnSpc>
              <a:buFont typeface="Arial" charset="0"/>
              <a:buNone/>
            </a:pPr>
            <a:r>
              <a:rPr lang="it-IT" sz="2000" smtClean="0"/>
              <a:t>The dates for championship are: 23-30 September </a:t>
            </a:r>
          </a:p>
          <a:p>
            <a:pPr marL="0" indent="0" eaLnBrk="1" hangingPunct="1">
              <a:lnSpc>
                <a:spcPct val="100000"/>
              </a:lnSpc>
              <a:buFont typeface="Arial" charset="0"/>
              <a:buNone/>
            </a:pPr>
            <a:r>
              <a:rPr lang="it-IT" sz="2000" smtClean="0"/>
              <a:t>in Limone sul Garda - Brescia - .</a:t>
            </a:r>
          </a:p>
          <a:p>
            <a:pPr marL="0" indent="0" eaLnBrk="1" hangingPunct="1">
              <a:buFont typeface="Arial" charset="0"/>
              <a:buNone/>
            </a:pPr>
            <a:endParaRPr lang="it-IT" sz="2400" smtClean="0"/>
          </a:p>
          <a:p>
            <a:pPr marL="0" indent="0" eaLnBrk="1" hangingPunct="1">
              <a:buFont typeface="Arial" charset="0"/>
              <a:buNone/>
            </a:pPr>
            <a:endParaRPr lang="it-IT" sz="2400" smtClean="0"/>
          </a:p>
        </p:txBody>
      </p:sp>
      <p:sp>
        <p:nvSpPr>
          <p:cNvPr id="14341" name="Rettangolo 7"/>
          <p:cNvSpPr>
            <a:spLocks noChangeArrowheads="1"/>
          </p:cNvSpPr>
          <p:nvPr/>
        </p:nvSpPr>
        <p:spPr bwMode="auto">
          <a:xfrm>
            <a:off x="312738" y="3951288"/>
            <a:ext cx="6354762" cy="1938337"/>
          </a:xfrm>
          <a:prstGeom prst="rect">
            <a:avLst/>
          </a:prstGeom>
          <a:noFill/>
          <a:ln w="9525">
            <a:noFill/>
            <a:miter lim="800000"/>
            <a:headEnd/>
            <a:tailEnd/>
          </a:ln>
        </p:spPr>
        <p:txBody>
          <a:bodyPr>
            <a:spAutoFit/>
          </a:bodyPr>
          <a:lstStyle/>
          <a:p>
            <a:pPr>
              <a:lnSpc>
                <a:spcPct val="150000"/>
              </a:lnSpc>
            </a:pPr>
            <a:r>
              <a:rPr lang="it-IT" sz="2000">
                <a:latin typeface="Calibri" pitchFamily="34" charset="0"/>
              </a:rPr>
              <a:t>In the locality there are no events for </a:t>
            </a:r>
            <a:r>
              <a:rPr lang="en-US" sz="2000">
                <a:latin typeface="Calibri" pitchFamily="34" charset="0"/>
              </a:rPr>
              <a:t>the periods indicated</a:t>
            </a:r>
            <a:r>
              <a:rPr lang="it-IT" sz="2000">
                <a:latin typeface="Calibri" pitchFamily="34" charset="0"/>
              </a:rPr>
              <a:t> within two weeks, </a:t>
            </a:r>
            <a:r>
              <a:rPr lang="en-US" sz="2000">
                <a:latin typeface="Calibri" pitchFamily="34" charset="0"/>
              </a:rPr>
              <a:t>then there will be no difficulty for flights or accommodation and structures are ready and equipped to accommodate guests. </a:t>
            </a:r>
            <a:endParaRPr lang="it-IT" sz="2000">
              <a:latin typeface="Calibri" pitchFamily="34" charset="0"/>
            </a:endParaRPr>
          </a:p>
        </p:txBody>
      </p:sp>
      <p:pic>
        <p:nvPicPr>
          <p:cNvPr id="14342" name="Immagine 1"/>
          <p:cNvPicPr>
            <a:picLocks noChangeAspect="1"/>
          </p:cNvPicPr>
          <p:nvPr/>
        </p:nvPicPr>
        <p:blipFill>
          <a:blip r:embed="rId4" cstate="print"/>
          <a:srcRect/>
          <a:stretch>
            <a:fillRect/>
          </a:stretch>
        </p:blipFill>
        <p:spPr bwMode="auto">
          <a:xfrm>
            <a:off x="6985000" y="271463"/>
            <a:ext cx="1462088" cy="876300"/>
          </a:xfrm>
          <a:prstGeom prst="rect">
            <a:avLst/>
          </a:prstGeom>
          <a:noFill/>
          <a:ln w="9525">
            <a:noFill/>
            <a:miter lim="800000"/>
            <a:headEnd/>
            <a:tailEnd/>
          </a:ln>
        </p:spPr>
      </p:pic>
      <p:pic>
        <p:nvPicPr>
          <p:cNvPr id="14343" name="Immagine 2"/>
          <p:cNvPicPr>
            <a:picLocks noChangeAspect="1"/>
          </p:cNvPicPr>
          <p:nvPr/>
        </p:nvPicPr>
        <p:blipFill>
          <a:blip r:embed="rId5" cstate="print"/>
          <a:srcRect/>
          <a:stretch>
            <a:fillRect/>
          </a:stretch>
        </p:blipFill>
        <p:spPr bwMode="auto">
          <a:xfrm>
            <a:off x="7215188" y="1747838"/>
            <a:ext cx="4378325" cy="360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egnaposto contenuto 5"/>
          <p:cNvSpPr>
            <a:spLocks noGrp="1"/>
          </p:cNvSpPr>
          <p:nvPr>
            <p:ph idx="1"/>
          </p:nvPr>
        </p:nvSpPr>
        <p:spPr>
          <a:xfrm>
            <a:off x="355600" y="1095375"/>
            <a:ext cx="5673725" cy="2466975"/>
          </a:xfrm>
        </p:spPr>
        <p:txBody>
          <a:bodyPr/>
          <a:lstStyle/>
          <a:p>
            <a:pPr marL="0" indent="0" eaLnBrk="1" hangingPunct="1">
              <a:buFont typeface="Arial" charset="0"/>
              <a:buNone/>
            </a:pPr>
            <a:endParaRPr lang="it-IT" sz="2400" smtClean="0"/>
          </a:p>
          <a:p>
            <a:pPr marL="0" indent="0" eaLnBrk="1" hangingPunct="1">
              <a:buFont typeface="Arial" charset="0"/>
              <a:buNone/>
            </a:pPr>
            <a:endParaRPr lang="it-IT" sz="2400" smtClean="0"/>
          </a:p>
        </p:txBody>
      </p:sp>
      <p:sp>
        <p:nvSpPr>
          <p:cNvPr id="15362" name="CasellaDiTesto 1"/>
          <p:cNvSpPr txBox="1">
            <a:spLocks noChangeArrowheads="1"/>
          </p:cNvSpPr>
          <p:nvPr/>
        </p:nvSpPr>
        <p:spPr bwMode="auto">
          <a:xfrm>
            <a:off x="509588" y="284163"/>
            <a:ext cx="6832600" cy="1200150"/>
          </a:xfrm>
          <a:prstGeom prst="rect">
            <a:avLst/>
          </a:prstGeom>
          <a:noFill/>
          <a:ln w="9525">
            <a:noFill/>
            <a:miter lim="800000"/>
            <a:headEnd/>
            <a:tailEnd/>
          </a:ln>
        </p:spPr>
        <p:txBody>
          <a:bodyPr>
            <a:spAutoFit/>
          </a:bodyPr>
          <a:lstStyle/>
          <a:p>
            <a:r>
              <a:rPr lang="it-IT">
                <a:latin typeface="Calibri" pitchFamily="34" charset="0"/>
              </a:rPr>
              <a:t>The maps of the location propose is:</a:t>
            </a:r>
          </a:p>
          <a:p>
            <a:r>
              <a:rPr lang="it-IT">
                <a:latin typeface="Calibri" pitchFamily="34" charset="0"/>
              </a:rPr>
              <a:t>Latitude: 45°48‘ N</a:t>
            </a:r>
          </a:p>
          <a:p>
            <a:r>
              <a:rPr lang="it-IT">
                <a:latin typeface="Calibri" pitchFamily="34" charset="0"/>
              </a:rPr>
              <a:t>Longitude: 10°47‘ E</a:t>
            </a:r>
          </a:p>
          <a:p>
            <a:endParaRPr lang="it-IT">
              <a:latin typeface="Calibri" pitchFamily="34" charset="0"/>
            </a:endParaRPr>
          </a:p>
        </p:txBody>
      </p:sp>
      <p:pic>
        <p:nvPicPr>
          <p:cNvPr id="15363" name="Immagine 6"/>
          <p:cNvPicPr>
            <a:picLocks noChangeAspect="1"/>
          </p:cNvPicPr>
          <p:nvPr/>
        </p:nvPicPr>
        <p:blipFill>
          <a:blip r:embed="rId2" cstate="print"/>
          <a:srcRect/>
          <a:stretch>
            <a:fillRect/>
          </a:stretch>
        </p:blipFill>
        <p:spPr bwMode="auto">
          <a:xfrm>
            <a:off x="8058150" y="174625"/>
            <a:ext cx="1847850" cy="1185863"/>
          </a:xfrm>
          <a:prstGeom prst="rect">
            <a:avLst/>
          </a:prstGeom>
          <a:noFill/>
          <a:ln w="9525">
            <a:noFill/>
            <a:miter lim="800000"/>
            <a:headEnd/>
            <a:tailEnd/>
          </a:ln>
        </p:spPr>
      </p:pic>
      <p:pic>
        <p:nvPicPr>
          <p:cNvPr id="15364" name="Immagine 7"/>
          <p:cNvPicPr>
            <a:picLocks noChangeAspect="1"/>
          </p:cNvPicPr>
          <p:nvPr/>
        </p:nvPicPr>
        <p:blipFill>
          <a:blip r:embed="rId3" cstate="print"/>
          <a:srcRect/>
          <a:stretch>
            <a:fillRect/>
          </a:stretch>
        </p:blipFill>
        <p:spPr bwMode="auto">
          <a:xfrm>
            <a:off x="10069513" y="292100"/>
            <a:ext cx="1749425" cy="952500"/>
          </a:xfrm>
          <a:prstGeom prst="rect">
            <a:avLst/>
          </a:prstGeom>
          <a:noFill/>
          <a:ln w="9525">
            <a:noFill/>
            <a:miter lim="800000"/>
            <a:headEnd/>
            <a:tailEnd/>
          </a:ln>
        </p:spPr>
      </p:pic>
      <p:sp>
        <p:nvSpPr>
          <p:cNvPr id="15365" name="CasellaDiTesto 13"/>
          <p:cNvSpPr txBox="1">
            <a:spLocks noChangeArrowheads="1"/>
          </p:cNvSpPr>
          <p:nvPr/>
        </p:nvSpPr>
        <p:spPr bwMode="auto">
          <a:xfrm>
            <a:off x="5724525" y="1498600"/>
            <a:ext cx="5219700" cy="3140075"/>
          </a:xfrm>
          <a:prstGeom prst="rect">
            <a:avLst/>
          </a:prstGeom>
          <a:noFill/>
          <a:ln w="9525">
            <a:noFill/>
            <a:miter lim="800000"/>
            <a:headEnd/>
            <a:tailEnd/>
          </a:ln>
        </p:spPr>
        <p:txBody>
          <a:bodyPr>
            <a:spAutoFit/>
          </a:bodyPr>
          <a:lstStyle/>
          <a:p>
            <a:pPr algn="just"/>
            <a:r>
              <a:rPr lang="en-GB">
                <a:latin typeface="Calibri" pitchFamily="34" charset="0"/>
              </a:rPr>
              <a:t>During the period that the championship prevailing wind are thermally generated coming from South. </a:t>
            </a:r>
          </a:p>
          <a:p>
            <a:pPr algn="just"/>
            <a:r>
              <a:rPr lang="en-GB">
                <a:latin typeface="Calibri" pitchFamily="34" charset="0"/>
              </a:rPr>
              <a:t>It comes up at around 12.00 and blows constantly until 19.00. </a:t>
            </a:r>
          </a:p>
          <a:p>
            <a:pPr algn="just"/>
            <a:r>
              <a:rPr lang="en-GB">
                <a:latin typeface="Calibri" pitchFamily="34" charset="0"/>
              </a:rPr>
              <a:t>Wind speed ranges from 8 to 14 knots. </a:t>
            </a:r>
          </a:p>
          <a:p>
            <a:pPr algn="just"/>
            <a:r>
              <a:rPr lang="en-GB">
                <a:latin typeface="Calibri" pitchFamily="34" charset="0"/>
              </a:rPr>
              <a:t>In the morning we have a light </a:t>
            </a:r>
          </a:p>
          <a:p>
            <a:pPr algn="just"/>
            <a:r>
              <a:rPr lang="en-GB">
                <a:latin typeface="Calibri" pitchFamily="34" charset="0"/>
              </a:rPr>
              <a:t>thermal breeze from 8.00 until </a:t>
            </a:r>
          </a:p>
          <a:p>
            <a:pPr algn="just"/>
            <a:r>
              <a:rPr lang="en-GB">
                <a:latin typeface="Calibri" pitchFamily="34" charset="0"/>
              </a:rPr>
              <a:t>around 10.00 coming mainly </a:t>
            </a:r>
          </a:p>
          <a:p>
            <a:pPr algn="just"/>
            <a:r>
              <a:rPr lang="en-GB">
                <a:latin typeface="Calibri" pitchFamily="34" charset="0"/>
              </a:rPr>
              <a:t>from North but a little instable. </a:t>
            </a:r>
          </a:p>
          <a:p>
            <a:pPr algn="just"/>
            <a:r>
              <a:rPr lang="en-GB">
                <a:latin typeface="Calibri" pitchFamily="34" charset="0"/>
              </a:rPr>
              <a:t>Wind speed ranges from </a:t>
            </a:r>
          </a:p>
          <a:p>
            <a:pPr algn="just"/>
            <a:r>
              <a:rPr lang="en-GB">
                <a:latin typeface="Calibri" pitchFamily="34" charset="0"/>
              </a:rPr>
              <a:t>2 to 8 knots. </a:t>
            </a:r>
          </a:p>
        </p:txBody>
      </p:sp>
      <p:pic>
        <p:nvPicPr>
          <p:cNvPr id="15366" name="Immagine 2"/>
          <p:cNvPicPr>
            <a:picLocks noChangeAspect="1"/>
          </p:cNvPicPr>
          <p:nvPr/>
        </p:nvPicPr>
        <p:blipFill>
          <a:blip r:embed="rId4" cstate="print"/>
          <a:srcRect/>
          <a:stretch>
            <a:fillRect/>
          </a:stretch>
        </p:blipFill>
        <p:spPr bwMode="auto">
          <a:xfrm>
            <a:off x="8758238" y="3082925"/>
            <a:ext cx="2622550" cy="3140075"/>
          </a:xfrm>
          <a:prstGeom prst="rect">
            <a:avLst/>
          </a:prstGeom>
          <a:noFill/>
          <a:ln w="9525">
            <a:noFill/>
            <a:miter lim="800000"/>
            <a:headEnd/>
            <a:tailEnd/>
          </a:ln>
        </p:spPr>
      </p:pic>
      <p:pic>
        <p:nvPicPr>
          <p:cNvPr id="15367" name="Immagine 1"/>
          <p:cNvPicPr>
            <a:picLocks noChangeAspect="1"/>
          </p:cNvPicPr>
          <p:nvPr/>
        </p:nvPicPr>
        <p:blipFill>
          <a:blip r:embed="rId5" cstate="print"/>
          <a:srcRect/>
          <a:stretch>
            <a:fillRect/>
          </a:stretch>
        </p:blipFill>
        <p:spPr bwMode="auto">
          <a:xfrm>
            <a:off x="630238" y="1360488"/>
            <a:ext cx="4406900" cy="4862512"/>
          </a:xfrm>
          <a:prstGeom prst="rect">
            <a:avLst/>
          </a:prstGeom>
          <a:noFill/>
          <a:ln w="9525">
            <a:noFill/>
            <a:miter lim="800000"/>
            <a:headEnd/>
            <a:tailEnd/>
          </a:ln>
        </p:spPr>
      </p:pic>
      <p:pic>
        <p:nvPicPr>
          <p:cNvPr id="15368" name="Immagine 1"/>
          <p:cNvPicPr>
            <a:picLocks noChangeAspect="1"/>
          </p:cNvPicPr>
          <p:nvPr/>
        </p:nvPicPr>
        <p:blipFill>
          <a:blip r:embed="rId6" cstate="print"/>
          <a:srcRect/>
          <a:stretch>
            <a:fillRect/>
          </a:stretch>
        </p:blipFill>
        <p:spPr bwMode="auto">
          <a:xfrm>
            <a:off x="6288088" y="285750"/>
            <a:ext cx="1606550" cy="963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magine 2"/>
          <p:cNvPicPr>
            <a:picLocks noChangeAspect="1"/>
          </p:cNvPicPr>
          <p:nvPr/>
        </p:nvPicPr>
        <p:blipFill>
          <a:blip r:embed="rId2" cstate="print"/>
          <a:srcRect/>
          <a:stretch>
            <a:fillRect/>
          </a:stretch>
        </p:blipFill>
        <p:spPr bwMode="auto">
          <a:xfrm>
            <a:off x="8248650" y="180975"/>
            <a:ext cx="1908175" cy="1225550"/>
          </a:xfrm>
          <a:prstGeom prst="rect">
            <a:avLst/>
          </a:prstGeom>
          <a:noFill/>
          <a:ln w="9525">
            <a:noFill/>
            <a:miter lim="800000"/>
            <a:headEnd/>
            <a:tailEnd/>
          </a:ln>
        </p:spPr>
      </p:pic>
      <p:pic>
        <p:nvPicPr>
          <p:cNvPr id="16386" name="Immagine 3"/>
          <p:cNvPicPr>
            <a:picLocks noChangeAspect="1"/>
          </p:cNvPicPr>
          <p:nvPr/>
        </p:nvPicPr>
        <p:blipFill>
          <a:blip r:embed="rId3" cstate="print"/>
          <a:srcRect/>
          <a:stretch>
            <a:fillRect/>
          </a:stretch>
        </p:blipFill>
        <p:spPr bwMode="auto">
          <a:xfrm>
            <a:off x="10277475" y="250825"/>
            <a:ext cx="1789113" cy="974725"/>
          </a:xfrm>
          <a:prstGeom prst="rect">
            <a:avLst/>
          </a:prstGeom>
          <a:noFill/>
          <a:ln w="9525">
            <a:noFill/>
            <a:miter lim="800000"/>
            <a:headEnd/>
            <a:tailEnd/>
          </a:ln>
        </p:spPr>
      </p:pic>
      <p:sp>
        <p:nvSpPr>
          <p:cNvPr id="16387" name="Segnaposto contenuto 5"/>
          <p:cNvSpPr>
            <a:spLocks noGrp="1"/>
          </p:cNvSpPr>
          <p:nvPr>
            <p:ph idx="1"/>
          </p:nvPr>
        </p:nvSpPr>
        <p:spPr>
          <a:xfrm>
            <a:off x="355600" y="1095375"/>
            <a:ext cx="5673725" cy="2466975"/>
          </a:xfrm>
        </p:spPr>
        <p:txBody>
          <a:bodyPr/>
          <a:lstStyle/>
          <a:p>
            <a:pPr marL="0" indent="0" eaLnBrk="1" hangingPunct="1">
              <a:buFont typeface="Arial" charset="0"/>
              <a:buNone/>
            </a:pPr>
            <a:endParaRPr lang="it-IT" sz="2400" smtClean="0"/>
          </a:p>
          <a:p>
            <a:pPr marL="0" indent="0" eaLnBrk="1" hangingPunct="1">
              <a:buFont typeface="Arial" charset="0"/>
              <a:buNone/>
            </a:pPr>
            <a:endParaRPr lang="it-IT" sz="2400" smtClean="0"/>
          </a:p>
        </p:txBody>
      </p:sp>
      <p:sp>
        <p:nvSpPr>
          <p:cNvPr id="16388" name="CasellaDiTesto 4"/>
          <p:cNvSpPr txBox="1">
            <a:spLocks noChangeArrowheads="1"/>
          </p:cNvSpPr>
          <p:nvPr/>
        </p:nvSpPr>
        <p:spPr bwMode="auto">
          <a:xfrm>
            <a:off x="534988" y="560388"/>
            <a:ext cx="6192837" cy="5908675"/>
          </a:xfrm>
          <a:prstGeom prst="rect">
            <a:avLst/>
          </a:prstGeom>
          <a:noFill/>
          <a:ln w="9525">
            <a:noFill/>
            <a:miter lim="800000"/>
            <a:headEnd/>
            <a:tailEnd/>
          </a:ln>
        </p:spPr>
        <p:txBody>
          <a:bodyPr>
            <a:spAutoFit/>
          </a:bodyPr>
          <a:lstStyle/>
          <a:p>
            <a:pPr algn="just"/>
            <a:r>
              <a:rPr lang="it-IT">
                <a:latin typeface="Calibri" pitchFamily="34" charset="0"/>
              </a:rPr>
              <a:t>This informations concerning the location of Limone </a:t>
            </a:r>
          </a:p>
          <a:p>
            <a:pPr algn="just"/>
            <a:r>
              <a:rPr lang="it-IT">
                <a:latin typeface="Calibri" pitchFamily="34" charset="0"/>
              </a:rPr>
              <a:t>sul Garda.</a:t>
            </a:r>
          </a:p>
          <a:p>
            <a:pPr algn="just"/>
            <a:endParaRPr lang="it-IT">
              <a:latin typeface="Calibri" pitchFamily="34" charset="0"/>
            </a:endParaRPr>
          </a:p>
          <a:p>
            <a:pPr algn="just"/>
            <a:r>
              <a:rPr lang="en-US">
                <a:latin typeface="Calibri" pitchFamily="34" charset="0"/>
              </a:rPr>
              <a:t>The minimum and maximum depths of water for the sailing area are 150 cm - 40mt and the maximum wave or swell that could be experienced is 70 cm.</a:t>
            </a:r>
          </a:p>
          <a:p>
            <a:pPr algn="just"/>
            <a:endParaRPr lang="en-US">
              <a:latin typeface="Calibri" pitchFamily="34" charset="0"/>
            </a:endParaRPr>
          </a:p>
          <a:p>
            <a:pPr algn="just"/>
            <a:r>
              <a:rPr lang="en-US">
                <a:latin typeface="Calibri" pitchFamily="34" charset="0"/>
              </a:rPr>
              <a:t>In this location there are no tide (lake – internal waters) and the eventual current generated normally not more than 1 knot, generated by wind so following the same direction as wind. The water is fresh, not salt.</a:t>
            </a:r>
          </a:p>
          <a:p>
            <a:pPr algn="just"/>
            <a:endParaRPr lang="en-US">
              <a:latin typeface="Calibri" pitchFamily="34" charset="0"/>
            </a:endParaRPr>
          </a:p>
          <a:p>
            <a:pPr algn="just"/>
            <a:r>
              <a:rPr lang="en-US">
                <a:latin typeface="Calibri" pitchFamily="34" charset="0"/>
              </a:rPr>
              <a:t>The race course from the position of the sun during a day of sailing is a north &lt;-&gt;south course due to the allocation of the lake and also do to the wind conditions. Said this the race course and the control area being on the west side. This means that the skippers will looking east. In the early morning the sun is shadowed by the mountains in front (east side) and around 9.30 the sun comes out. When the south wind comes in the sun is above our heads and it will fall behind for the rest of the day when the most of the racing will be done.</a:t>
            </a:r>
          </a:p>
        </p:txBody>
      </p:sp>
      <p:pic>
        <p:nvPicPr>
          <p:cNvPr id="16389" name="Immagine 6"/>
          <p:cNvPicPr>
            <a:picLocks noChangeAspect="1"/>
          </p:cNvPicPr>
          <p:nvPr/>
        </p:nvPicPr>
        <p:blipFill>
          <a:blip r:embed="rId4" cstate="print"/>
          <a:srcRect/>
          <a:stretch>
            <a:fillRect/>
          </a:stretch>
        </p:blipFill>
        <p:spPr bwMode="auto">
          <a:xfrm>
            <a:off x="7770813" y="1716088"/>
            <a:ext cx="3548062" cy="4330700"/>
          </a:xfrm>
          <a:prstGeom prst="rect">
            <a:avLst/>
          </a:prstGeom>
          <a:noFill/>
          <a:ln w="9525">
            <a:noFill/>
            <a:miter lim="800000"/>
            <a:headEnd/>
            <a:tailEnd/>
          </a:ln>
        </p:spPr>
      </p:pic>
      <p:pic>
        <p:nvPicPr>
          <p:cNvPr id="16390" name="Immagine 1"/>
          <p:cNvPicPr>
            <a:picLocks noChangeAspect="1"/>
          </p:cNvPicPr>
          <p:nvPr/>
        </p:nvPicPr>
        <p:blipFill>
          <a:blip r:embed="rId5" cstate="print"/>
          <a:srcRect/>
          <a:stretch>
            <a:fillRect/>
          </a:stretch>
        </p:blipFill>
        <p:spPr bwMode="auto">
          <a:xfrm>
            <a:off x="6242050" y="250825"/>
            <a:ext cx="1822450" cy="109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Immagine 2"/>
          <p:cNvPicPr>
            <a:picLocks noChangeAspect="1"/>
          </p:cNvPicPr>
          <p:nvPr/>
        </p:nvPicPr>
        <p:blipFill>
          <a:blip r:embed="rId2" cstate="print"/>
          <a:srcRect/>
          <a:stretch>
            <a:fillRect/>
          </a:stretch>
        </p:blipFill>
        <p:spPr bwMode="auto">
          <a:xfrm>
            <a:off x="8248650" y="379413"/>
            <a:ext cx="1908175" cy="1225550"/>
          </a:xfrm>
          <a:prstGeom prst="rect">
            <a:avLst/>
          </a:prstGeom>
          <a:noFill/>
          <a:ln w="9525">
            <a:noFill/>
            <a:miter lim="800000"/>
            <a:headEnd/>
            <a:tailEnd/>
          </a:ln>
        </p:spPr>
      </p:pic>
      <p:pic>
        <p:nvPicPr>
          <p:cNvPr id="17410" name="Immagine 3"/>
          <p:cNvPicPr>
            <a:picLocks noChangeAspect="1"/>
          </p:cNvPicPr>
          <p:nvPr/>
        </p:nvPicPr>
        <p:blipFill>
          <a:blip r:embed="rId3" cstate="print"/>
          <a:srcRect/>
          <a:stretch>
            <a:fillRect/>
          </a:stretch>
        </p:blipFill>
        <p:spPr bwMode="auto">
          <a:xfrm>
            <a:off x="10252075" y="492125"/>
            <a:ext cx="1787525" cy="973138"/>
          </a:xfrm>
          <a:prstGeom prst="rect">
            <a:avLst/>
          </a:prstGeom>
          <a:noFill/>
          <a:ln w="9525">
            <a:noFill/>
            <a:miter lim="800000"/>
            <a:headEnd/>
            <a:tailEnd/>
          </a:ln>
        </p:spPr>
      </p:pic>
      <p:sp>
        <p:nvSpPr>
          <p:cNvPr id="17411" name="Segnaposto contenuto 5"/>
          <p:cNvSpPr>
            <a:spLocks noGrp="1"/>
          </p:cNvSpPr>
          <p:nvPr>
            <p:ph idx="1"/>
          </p:nvPr>
        </p:nvSpPr>
        <p:spPr>
          <a:xfrm>
            <a:off x="355600" y="1095375"/>
            <a:ext cx="5673725" cy="2466975"/>
          </a:xfrm>
        </p:spPr>
        <p:txBody>
          <a:bodyPr/>
          <a:lstStyle/>
          <a:p>
            <a:pPr marL="0" indent="0" eaLnBrk="1" hangingPunct="1">
              <a:buFont typeface="Arial" charset="0"/>
              <a:buNone/>
            </a:pPr>
            <a:endParaRPr lang="it-IT" sz="2400" smtClean="0"/>
          </a:p>
          <a:p>
            <a:pPr marL="0" indent="0" eaLnBrk="1" hangingPunct="1">
              <a:buFont typeface="Arial" charset="0"/>
              <a:buNone/>
            </a:pPr>
            <a:endParaRPr lang="it-IT" sz="2400" smtClean="0"/>
          </a:p>
        </p:txBody>
      </p:sp>
      <p:sp>
        <p:nvSpPr>
          <p:cNvPr id="17412" name="CasellaDiTesto 1"/>
          <p:cNvSpPr txBox="1">
            <a:spLocks noChangeArrowheads="1"/>
          </p:cNvSpPr>
          <p:nvPr/>
        </p:nvSpPr>
        <p:spPr bwMode="auto">
          <a:xfrm>
            <a:off x="708025" y="655638"/>
            <a:ext cx="5200650" cy="646112"/>
          </a:xfrm>
          <a:prstGeom prst="rect">
            <a:avLst/>
          </a:prstGeom>
          <a:noFill/>
          <a:ln w="9525">
            <a:noFill/>
            <a:miter lim="800000"/>
            <a:headEnd/>
            <a:tailEnd/>
          </a:ln>
        </p:spPr>
        <p:txBody>
          <a:bodyPr>
            <a:spAutoFit/>
          </a:bodyPr>
          <a:lstStyle/>
          <a:p>
            <a:r>
              <a:rPr lang="it-IT">
                <a:latin typeface="Calibri" pitchFamily="34" charset="0"/>
              </a:rPr>
              <a:t>The sizes of course marks is 600mm x 300mm.</a:t>
            </a:r>
          </a:p>
          <a:p>
            <a:r>
              <a:rPr lang="it-IT">
                <a:latin typeface="Calibri" pitchFamily="34" charset="0"/>
              </a:rPr>
              <a:t>The marks are white and black letters/numbers.  </a:t>
            </a:r>
          </a:p>
        </p:txBody>
      </p:sp>
      <p:pic>
        <p:nvPicPr>
          <p:cNvPr id="17413" name="Immagine 7"/>
          <p:cNvPicPr>
            <a:picLocks noChangeAspect="1"/>
          </p:cNvPicPr>
          <p:nvPr/>
        </p:nvPicPr>
        <p:blipFill>
          <a:blip r:embed="rId4" cstate="print"/>
          <a:srcRect/>
          <a:stretch>
            <a:fillRect/>
          </a:stretch>
        </p:blipFill>
        <p:spPr bwMode="auto">
          <a:xfrm>
            <a:off x="4613275" y="2174875"/>
            <a:ext cx="4964113" cy="2589213"/>
          </a:xfrm>
          <a:prstGeom prst="rect">
            <a:avLst/>
          </a:prstGeom>
          <a:noFill/>
          <a:ln w="9525">
            <a:noFill/>
            <a:miter lim="800000"/>
            <a:headEnd/>
            <a:tailEnd/>
          </a:ln>
        </p:spPr>
      </p:pic>
      <p:pic>
        <p:nvPicPr>
          <p:cNvPr id="17414" name="Immagine 8"/>
          <p:cNvPicPr>
            <a:picLocks noChangeAspect="1"/>
          </p:cNvPicPr>
          <p:nvPr/>
        </p:nvPicPr>
        <p:blipFill>
          <a:blip r:embed="rId5" cstate="print"/>
          <a:srcRect/>
          <a:stretch>
            <a:fillRect/>
          </a:stretch>
        </p:blipFill>
        <p:spPr bwMode="auto">
          <a:xfrm>
            <a:off x="708025" y="1465263"/>
            <a:ext cx="3190875" cy="2628900"/>
          </a:xfrm>
          <a:prstGeom prst="rect">
            <a:avLst/>
          </a:prstGeom>
          <a:noFill/>
          <a:ln w="9525">
            <a:noFill/>
            <a:miter lim="800000"/>
            <a:headEnd/>
            <a:tailEnd/>
          </a:ln>
        </p:spPr>
      </p:pic>
      <p:sp>
        <p:nvSpPr>
          <p:cNvPr id="17415" name="CasellaDiTesto 4"/>
          <p:cNvSpPr txBox="1">
            <a:spLocks noChangeArrowheads="1"/>
          </p:cNvSpPr>
          <p:nvPr/>
        </p:nvSpPr>
        <p:spPr bwMode="auto">
          <a:xfrm>
            <a:off x="708025" y="5434013"/>
            <a:ext cx="7677150" cy="647700"/>
          </a:xfrm>
          <a:prstGeom prst="rect">
            <a:avLst/>
          </a:prstGeom>
          <a:noFill/>
          <a:ln w="9525">
            <a:noFill/>
            <a:miter lim="800000"/>
            <a:headEnd/>
            <a:tailEnd/>
          </a:ln>
        </p:spPr>
        <p:txBody>
          <a:bodyPr>
            <a:spAutoFit/>
          </a:bodyPr>
          <a:lstStyle/>
          <a:p>
            <a:r>
              <a:rPr lang="en-GB">
                <a:latin typeface="Calibri" pitchFamily="34" charset="0"/>
              </a:rPr>
              <a:t>The radio frequency bands available for competitors are 35-40-41 Mhz/ 2.4 Ghz. There are any restrictions. </a:t>
            </a:r>
            <a:endParaRPr lang="it-IT">
              <a:latin typeface="Calibri" pitchFamily="34" charset="0"/>
            </a:endParaRPr>
          </a:p>
        </p:txBody>
      </p:sp>
      <p:pic>
        <p:nvPicPr>
          <p:cNvPr id="17416" name="Immagine 1"/>
          <p:cNvPicPr>
            <a:picLocks noChangeAspect="1"/>
          </p:cNvPicPr>
          <p:nvPr/>
        </p:nvPicPr>
        <p:blipFill>
          <a:blip r:embed="rId6" cstate="print"/>
          <a:srcRect/>
          <a:stretch>
            <a:fillRect/>
          </a:stretch>
        </p:blipFill>
        <p:spPr bwMode="auto">
          <a:xfrm>
            <a:off x="6381750" y="460375"/>
            <a:ext cx="1746250" cy="104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magine 2"/>
          <p:cNvPicPr>
            <a:picLocks noChangeAspect="1"/>
          </p:cNvPicPr>
          <p:nvPr/>
        </p:nvPicPr>
        <p:blipFill>
          <a:blip r:embed="rId2" cstate="print"/>
          <a:srcRect/>
          <a:stretch>
            <a:fillRect/>
          </a:stretch>
        </p:blipFill>
        <p:spPr bwMode="auto">
          <a:xfrm>
            <a:off x="8248650" y="180975"/>
            <a:ext cx="1908175" cy="1225550"/>
          </a:xfrm>
          <a:prstGeom prst="rect">
            <a:avLst/>
          </a:prstGeom>
          <a:noFill/>
          <a:ln w="9525">
            <a:noFill/>
            <a:miter lim="800000"/>
            <a:headEnd/>
            <a:tailEnd/>
          </a:ln>
        </p:spPr>
      </p:pic>
      <p:pic>
        <p:nvPicPr>
          <p:cNvPr id="18434" name="Immagine 3"/>
          <p:cNvPicPr>
            <a:picLocks noChangeAspect="1"/>
          </p:cNvPicPr>
          <p:nvPr/>
        </p:nvPicPr>
        <p:blipFill>
          <a:blip r:embed="rId3" cstate="print"/>
          <a:srcRect/>
          <a:stretch>
            <a:fillRect/>
          </a:stretch>
        </p:blipFill>
        <p:spPr bwMode="auto">
          <a:xfrm>
            <a:off x="10277475" y="250825"/>
            <a:ext cx="1789113" cy="974725"/>
          </a:xfrm>
          <a:prstGeom prst="rect">
            <a:avLst/>
          </a:prstGeom>
          <a:noFill/>
          <a:ln w="9525">
            <a:noFill/>
            <a:miter lim="800000"/>
            <a:headEnd/>
            <a:tailEnd/>
          </a:ln>
        </p:spPr>
      </p:pic>
      <p:sp>
        <p:nvSpPr>
          <p:cNvPr id="18435" name="Segnaposto contenuto 5"/>
          <p:cNvSpPr>
            <a:spLocks noGrp="1"/>
          </p:cNvSpPr>
          <p:nvPr>
            <p:ph idx="1"/>
          </p:nvPr>
        </p:nvSpPr>
        <p:spPr>
          <a:xfrm>
            <a:off x="355600" y="1438275"/>
            <a:ext cx="5505450" cy="4370388"/>
          </a:xfrm>
        </p:spPr>
        <p:txBody>
          <a:bodyPr/>
          <a:lstStyle/>
          <a:p>
            <a:pPr marL="0" indent="0" eaLnBrk="1" hangingPunct="1">
              <a:buFont typeface="Arial" charset="0"/>
              <a:buNone/>
            </a:pPr>
            <a:r>
              <a:rPr lang="it-IT" sz="2400" smtClean="0"/>
              <a:t>  AVAILABLE:</a:t>
            </a:r>
          </a:p>
          <a:p>
            <a:pPr marL="0" indent="0" eaLnBrk="1" hangingPunct="1">
              <a:buFont typeface="Arial" charset="0"/>
              <a:buNone/>
            </a:pPr>
            <a:r>
              <a:rPr lang="en-GB" sz="1800" smtClean="0"/>
              <a:t>- Boat storage on site.</a:t>
            </a:r>
          </a:p>
          <a:p>
            <a:pPr marL="0" indent="0" eaLnBrk="1" hangingPunct="1">
              <a:buFont typeface="Arial" charset="0"/>
              <a:buNone/>
            </a:pPr>
            <a:r>
              <a:rPr lang="en-GB" sz="1800" smtClean="0"/>
              <a:t>- Interpreters with English, French and German.</a:t>
            </a:r>
          </a:p>
          <a:p>
            <a:pPr marL="0" indent="0" eaLnBrk="1" hangingPunct="1">
              <a:buFont typeface="Arial" charset="0"/>
              <a:buNone/>
            </a:pPr>
            <a:r>
              <a:rPr lang="en-GB" sz="1800" smtClean="0"/>
              <a:t>- Male and Female lavatories on site.</a:t>
            </a:r>
          </a:p>
          <a:p>
            <a:pPr marL="0" indent="0" eaLnBrk="1" hangingPunct="1">
              <a:buFont typeface="Arial" charset="0"/>
              <a:buNone/>
            </a:pPr>
            <a:r>
              <a:rPr lang="en-GB" sz="1800" smtClean="0"/>
              <a:t>- Food and drinks cafeteria.</a:t>
            </a:r>
          </a:p>
          <a:p>
            <a:pPr marL="0" indent="0" eaLnBrk="1" hangingPunct="1">
              <a:buFont typeface="Arial" charset="0"/>
              <a:buNone/>
            </a:pPr>
            <a:r>
              <a:rPr lang="en-GB" sz="1800" smtClean="0"/>
              <a:t>- Shelter for rain and/or strong sun.</a:t>
            </a:r>
          </a:p>
          <a:p>
            <a:pPr marL="0" indent="0" eaLnBrk="1" hangingPunct="1">
              <a:buFont typeface="Arial" charset="0"/>
              <a:buNone/>
            </a:pPr>
            <a:r>
              <a:rPr lang="en-GB" sz="1800" smtClean="0"/>
              <a:t>- Cabins, tents or rooms for the Race Committee &amp; Jury.</a:t>
            </a:r>
          </a:p>
          <a:p>
            <a:pPr marL="0" indent="0" eaLnBrk="1" hangingPunct="1">
              <a:buFont typeface="Arial" charset="0"/>
              <a:buNone/>
            </a:pPr>
            <a:r>
              <a:rPr lang="en-GB" sz="1800" smtClean="0"/>
              <a:t>- Battery charging facilities, voltage and plug types.</a:t>
            </a:r>
          </a:p>
          <a:p>
            <a:pPr marL="0" indent="0" eaLnBrk="1" hangingPunct="1">
              <a:buFontTx/>
              <a:buChar char="-"/>
            </a:pPr>
            <a:r>
              <a:rPr lang="en-GB" sz="1800" smtClean="0"/>
              <a:t> Repair facilities for yachts.</a:t>
            </a:r>
          </a:p>
          <a:p>
            <a:pPr marL="0" indent="0" eaLnBrk="1" hangingPunct="1">
              <a:buFontTx/>
              <a:buChar char="-"/>
            </a:pPr>
            <a:r>
              <a:rPr lang="en-GB" sz="1800" smtClean="0"/>
              <a:t> Internet</a:t>
            </a:r>
          </a:p>
          <a:p>
            <a:pPr marL="0" indent="0" eaLnBrk="1" hangingPunct="1">
              <a:buFontTx/>
              <a:buChar char="-"/>
            </a:pPr>
            <a:r>
              <a:rPr lang="en-GB" sz="1800" smtClean="0"/>
              <a:t> Wi-fi</a:t>
            </a:r>
          </a:p>
          <a:p>
            <a:pPr marL="0" indent="0" eaLnBrk="1" hangingPunct="1">
              <a:buFont typeface="Arial" charset="0"/>
              <a:buNone/>
            </a:pPr>
            <a:endParaRPr lang="it-IT" sz="2400" smtClean="0"/>
          </a:p>
        </p:txBody>
      </p:sp>
      <p:sp>
        <p:nvSpPr>
          <p:cNvPr id="2" name="CasellaDiTesto 1"/>
          <p:cNvSpPr txBox="1"/>
          <p:nvPr/>
        </p:nvSpPr>
        <p:spPr>
          <a:xfrm>
            <a:off x="509588" y="530225"/>
            <a:ext cx="6835775" cy="579438"/>
          </a:xfrm>
          <a:prstGeom prst="rect">
            <a:avLst/>
          </a:prstGeom>
          <a:noFill/>
        </p:spPr>
        <p:txBody>
          <a:bodyPr>
            <a:spAutoFit/>
          </a:bodyPr>
          <a:lstStyle/>
          <a:p>
            <a:pPr fontAlgn="auto">
              <a:spcBef>
                <a:spcPts val="0"/>
              </a:spcBef>
              <a:spcAft>
                <a:spcPts val="0"/>
              </a:spcAft>
              <a:defRPr/>
            </a:pPr>
            <a:r>
              <a:rPr lang="it-IT" sz="3200" b="1" u="sng" dirty="0">
                <a:latin typeface="+mj-lt"/>
                <a:cs typeface="+mn-cs"/>
              </a:rPr>
              <a:t>SAILING SITE FACILITIES </a:t>
            </a:r>
          </a:p>
        </p:txBody>
      </p:sp>
      <p:pic>
        <p:nvPicPr>
          <p:cNvPr id="18437" name="Immagine 4"/>
          <p:cNvPicPr>
            <a:picLocks noChangeAspect="1"/>
          </p:cNvPicPr>
          <p:nvPr/>
        </p:nvPicPr>
        <p:blipFill>
          <a:blip r:embed="rId4" cstate="print"/>
          <a:srcRect/>
          <a:stretch>
            <a:fillRect/>
          </a:stretch>
        </p:blipFill>
        <p:spPr bwMode="auto">
          <a:xfrm>
            <a:off x="7558088" y="1571625"/>
            <a:ext cx="3206750" cy="2401888"/>
          </a:xfrm>
          <a:prstGeom prst="rect">
            <a:avLst/>
          </a:prstGeom>
          <a:noFill/>
          <a:ln w="9525">
            <a:noFill/>
            <a:miter lim="800000"/>
            <a:headEnd/>
            <a:tailEnd/>
          </a:ln>
        </p:spPr>
      </p:pic>
      <p:pic>
        <p:nvPicPr>
          <p:cNvPr id="18438" name="Immagine 8"/>
          <p:cNvPicPr>
            <a:picLocks noChangeAspect="1"/>
          </p:cNvPicPr>
          <p:nvPr/>
        </p:nvPicPr>
        <p:blipFill>
          <a:blip r:embed="rId5" cstate="print"/>
          <a:srcRect/>
          <a:stretch>
            <a:fillRect/>
          </a:stretch>
        </p:blipFill>
        <p:spPr bwMode="auto">
          <a:xfrm>
            <a:off x="8820150" y="4183063"/>
            <a:ext cx="3219450" cy="2413000"/>
          </a:xfrm>
          <a:prstGeom prst="rect">
            <a:avLst/>
          </a:prstGeom>
          <a:noFill/>
          <a:ln w="9525">
            <a:noFill/>
            <a:miter lim="800000"/>
            <a:headEnd/>
            <a:tailEnd/>
          </a:ln>
        </p:spPr>
      </p:pic>
      <p:pic>
        <p:nvPicPr>
          <p:cNvPr id="18439" name="Immagine 6"/>
          <p:cNvPicPr>
            <a:picLocks noChangeAspect="1"/>
          </p:cNvPicPr>
          <p:nvPr/>
        </p:nvPicPr>
        <p:blipFill>
          <a:blip r:embed="rId6" cstate="print"/>
          <a:srcRect/>
          <a:stretch>
            <a:fillRect/>
          </a:stretch>
        </p:blipFill>
        <p:spPr bwMode="auto">
          <a:xfrm>
            <a:off x="6007100" y="4297363"/>
            <a:ext cx="2700338" cy="2238375"/>
          </a:xfrm>
          <a:prstGeom prst="rect">
            <a:avLst/>
          </a:prstGeom>
          <a:noFill/>
          <a:ln w="9525">
            <a:noFill/>
            <a:miter lim="800000"/>
            <a:headEnd/>
            <a:tailEnd/>
          </a:ln>
        </p:spPr>
      </p:pic>
      <p:pic>
        <p:nvPicPr>
          <p:cNvPr id="18440" name="Immagine 2"/>
          <p:cNvPicPr>
            <a:picLocks noChangeAspect="1"/>
          </p:cNvPicPr>
          <p:nvPr/>
        </p:nvPicPr>
        <p:blipFill>
          <a:blip r:embed="rId7" cstate="print"/>
          <a:srcRect/>
          <a:stretch>
            <a:fillRect/>
          </a:stretch>
        </p:blipFill>
        <p:spPr bwMode="auto">
          <a:xfrm>
            <a:off x="6202363" y="250825"/>
            <a:ext cx="1854200" cy="111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magine 2"/>
          <p:cNvPicPr>
            <a:picLocks noChangeAspect="1"/>
          </p:cNvPicPr>
          <p:nvPr/>
        </p:nvPicPr>
        <p:blipFill>
          <a:blip r:embed="rId2" cstate="print"/>
          <a:srcRect/>
          <a:stretch>
            <a:fillRect/>
          </a:stretch>
        </p:blipFill>
        <p:spPr bwMode="auto">
          <a:xfrm>
            <a:off x="8248650" y="180975"/>
            <a:ext cx="1908175" cy="1225550"/>
          </a:xfrm>
          <a:prstGeom prst="rect">
            <a:avLst/>
          </a:prstGeom>
          <a:noFill/>
          <a:ln w="9525">
            <a:noFill/>
            <a:miter lim="800000"/>
            <a:headEnd/>
            <a:tailEnd/>
          </a:ln>
        </p:spPr>
      </p:pic>
      <p:pic>
        <p:nvPicPr>
          <p:cNvPr id="19458" name="Immagine 3"/>
          <p:cNvPicPr>
            <a:picLocks noChangeAspect="1"/>
          </p:cNvPicPr>
          <p:nvPr/>
        </p:nvPicPr>
        <p:blipFill>
          <a:blip r:embed="rId3" cstate="print"/>
          <a:srcRect/>
          <a:stretch>
            <a:fillRect/>
          </a:stretch>
        </p:blipFill>
        <p:spPr bwMode="auto">
          <a:xfrm>
            <a:off x="10277475" y="250825"/>
            <a:ext cx="1789113" cy="974725"/>
          </a:xfrm>
          <a:prstGeom prst="rect">
            <a:avLst/>
          </a:prstGeom>
          <a:noFill/>
          <a:ln w="9525">
            <a:noFill/>
            <a:miter lim="800000"/>
            <a:headEnd/>
            <a:tailEnd/>
          </a:ln>
        </p:spPr>
      </p:pic>
      <p:sp>
        <p:nvSpPr>
          <p:cNvPr id="19459" name="Segnaposto contenuto 5"/>
          <p:cNvSpPr>
            <a:spLocks noGrp="1"/>
          </p:cNvSpPr>
          <p:nvPr>
            <p:ph idx="1"/>
          </p:nvPr>
        </p:nvSpPr>
        <p:spPr>
          <a:xfrm>
            <a:off x="373063" y="1406525"/>
            <a:ext cx="5673725" cy="2466975"/>
          </a:xfrm>
        </p:spPr>
        <p:txBody>
          <a:bodyPr/>
          <a:lstStyle/>
          <a:p>
            <a:pPr marL="0" indent="0" eaLnBrk="1" hangingPunct="1">
              <a:buFont typeface="Arial" charset="0"/>
              <a:buNone/>
            </a:pPr>
            <a:endParaRPr lang="it-IT" sz="2400" smtClean="0"/>
          </a:p>
          <a:p>
            <a:pPr marL="0" indent="0" eaLnBrk="1" hangingPunct="1">
              <a:buFont typeface="Arial" charset="0"/>
              <a:buNone/>
            </a:pPr>
            <a:endParaRPr lang="it-IT" sz="2400" smtClean="0"/>
          </a:p>
        </p:txBody>
      </p:sp>
      <p:sp>
        <p:nvSpPr>
          <p:cNvPr id="5" name="CasellaDiTesto 4"/>
          <p:cNvSpPr txBox="1"/>
          <p:nvPr/>
        </p:nvSpPr>
        <p:spPr>
          <a:xfrm>
            <a:off x="492125" y="630238"/>
            <a:ext cx="4295775" cy="584200"/>
          </a:xfrm>
          <a:prstGeom prst="rect">
            <a:avLst/>
          </a:prstGeom>
          <a:noFill/>
        </p:spPr>
        <p:txBody>
          <a:bodyPr>
            <a:spAutoFit/>
          </a:bodyPr>
          <a:lstStyle/>
          <a:p>
            <a:pPr fontAlgn="auto">
              <a:spcBef>
                <a:spcPts val="0"/>
              </a:spcBef>
              <a:spcAft>
                <a:spcPts val="0"/>
              </a:spcAft>
              <a:defRPr/>
            </a:pPr>
            <a:r>
              <a:rPr lang="it-IT" sz="3200" b="1" u="sng" dirty="0">
                <a:latin typeface="+mj-lt"/>
                <a:cs typeface="+mn-cs"/>
              </a:rPr>
              <a:t>RACE MANAGEMENT</a:t>
            </a:r>
          </a:p>
        </p:txBody>
      </p:sp>
      <p:sp>
        <p:nvSpPr>
          <p:cNvPr id="19461" name="CasellaDiTesto 1"/>
          <p:cNvSpPr txBox="1">
            <a:spLocks noChangeArrowheads="1"/>
          </p:cNvSpPr>
          <p:nvPr/>
        </p:nvSpPr>
        <p:spPr bwMode="auto">
          <a:xfrm>
            <a:off x="552450" y="1655763"/>
            <a:ext cx="10877550" cy="3694112"/>
          </a:xfrm>
          <a:prstGeom prst="rect">
            <a:avLst/>
          </a:prstGeom>
          <a:noFill/>
          <a:ln w="9525">
            <a:noFill/>
            <a:miter lim="800000"/>
            <a:headEnd/>
            <a:tailEnd/>
          </a:ln>
        </p:spPr>
        <p:txBody>
          <a:bodyPr>
            <a:spAutoFit/>
          </a:bodyPr>
          <a:lstStyle/>
          <a:p>
            <a:r>
              <a:rPr lang="en-US">
                <a:latin typeface="Calibri" pitchFamily="34" charset="0"/>
              </a:rPr>
              <a:t>There are two rubber boats with 40hp engines for mark laying and two rubber boats with 25hp and 40hp engines for boat rescue.</a:t>
            </a:r>
          </a:p>
          <a:p>
            <a:endParaRPr lang="en-US">
              <a:latin typeface="Calibri" pitchFamily="34" charset="0"/>
            </a:endParaRPr>
          </a:p>
          <a:p>
            <a:r>
              <a:rPr lang="en-US">
                <a:latin typeface="Calibri" pitchFamily="34" charset="0"/>
              </a:rPr>
              <a:t>For race there are public address system that can be heard over </a:t>
            </a:r>
          </a:p>
          <a:p>
            <a:r>
              <a:rPr lang="en-US">
                <a:latin typeface="Calibri" pitchFamily="34" charset="0"/>
              </a:rPr>
              <a:t>entire site, device for playing and back-up start sequence, device </a:t>
            </a:r>
          </a:p>
          <a:p>
            <a:r>
              <a:rPr lang="en-US">
                <a:latin typeface="Calibri" pitchFamily="34" charset="0"/>
              </a:rPr>
              <a:t>for recording finishing order, radio frequency, computer for </a:t>
            </a:r>
          </a:p>
          <a:p>
            <a:r>
              <a:rPr lang="en-US">
                <a:latin typeface="Calibri" pitchFamily="34" charset="0"/>
              </a:rPr>
              <a:t>scoring and race notice board, course board, heat board, score</a:t>
            </a:r>
          </a:p>
          <a:p>
            <a:r>
              <a:rPr lang="en-US">
                <a:latin typeface="Calibri" pitchFamily="34" charset="0"/>
              </a:rPr>
              <a:t>board.</a:t>
            </a:r>
          </a:p>
          <a:p>
            <a:endParaRPr lang="en-US">
              <a:latin typeface="Calibri" pitchFamily="34" charset="0"/>
            </a:endParaRPr>
          </a:p>
          <a:p>
            <a:r>
              <a:rPr lang="en-US">
                <a:latin typeface="Calibri" pitchFamily="34" charset="0"/>
              </a:rPr>
              <a:t>For the control of boat there are weighing scales, sail </a:t>
            </a:r>
          </a:p>
          <a:p>
            <a:r>
              <a:rPr lang="en-US">
                <a:latin typeface="Calibri" pitchFamily="34" charset="0"/>
              </a:rPr>
              <a:t>measurement equipment, covered facilities for measurement</a:t>
            </a:r>
          </a:p>
          <a:p>
            <a:r>
              <a:rPr lang="en-US">
                <a:latin typeface="Calibri" pitchFamily="34" charset="0"/>
              </a:rPr>
              <a:t>both pre-event and during the event.</a:t>
            </a:r>
          </a:p>
          <a:p>
            <a:r>
              <a:rPr lang="en-US">
                <a:latin typeface="Calibri" pitchFamily="34" charset="0"/>
              </a:rPr>
              <a:t>There is not measuring tank.	 </a:t>
            </a:r>
            <a:endParaRPr lang="it-IT">
              <a:latin typeface="Calibri" pitchFamily="34" charset="0"/>
            </a:endParaRPr>
          </a:p>
        </p:txBody>
      </p:sp>
      <p:pic>
        <p:nvPicPr>
          <p:cNvPr id="19462" name="Immagine 6"/>
          <p:cNvPicPr>
            <a:picLocks noChangeAspect="1"/>
          </p:cNvPicPr>
          <p:nvPr/>
        </p:nvPicPr>
        <p:blipFill>
          <a:blip r:embed="rId4" cstate="print"/>
          <a:srcRect/>
          <a:stretch>
            <a:fillRect/>
          </a:stretch>
        </p:blipFill>
        <p:spPr bwMode="auto">
          <a:xfrm>
            <a:off x="6823075" y="3286125"/>
            <a:ext cx="5038725" cy="2786063"/>
          </a:xfrm>
          <a:prstGeom prst="rect">
            <a:avLst/>
          </a:prstGeom>
          <a:noFill/>
          <a:ln w="9525">
            <a:noFill/>
            <a:miter lim="800000"/>
            <a:headEnd/>
            <a:tailEnd/>
          </a:ln>
        </p:spPr>
      </p:pic>
      <p:pic>
        <p:nvPicPr>
          <p:cNvPr id="19463" name="Immagine 1"/>
          <p:cNvPicPr>
            <a:picLocks noChangeAspect="1"/>
          </p:cNvPicPr>
          <p:nvPr/>
        </p:nvPicPr>
        <p:blipFill>
          <a:blip r:embed="rId5" cstate="print"/>
          <a:srcRect/>
          <a:stretch>
            <a:fillRect/>
          </a:stretch>
        </p:blipFill>
        <p:spPr bwMode="auto">
          <a:xfrm>
            <a:off x="6142038" y="233363"/>
            <a:ext cx="1871662" cy="112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magine 2"/>
          <p:cNvPicPr>
            <a:picLocks noChangeAspect="1"/>
          </p:cNvPicPr>
          <p:nvPr/>
        </p:nvPicPr>
        <p:blipFill>
          <a:blip r:embed="rId2" cstate="print"/>
          <a:srcRect/>
          <a:stretch>
            <a:fillRect/>
          </a:stretch>
        </p:blipFill>
        <p:spPr bwMode="auto">
          <a:xfrm>
            <a:off x="8248650" y="180975"/>
            <a:ext cx="1908175" cy="1225550"/>
          </a:xfrm>
          <a:prstGeom prst="rect">
            <a:avLst/>
          </a:prstGeom>
          <a:noFill/>
          <a:ln w="9525">
            <a:noFill/>
            <a:miter lim="800000"/>
            <a:headEnd/>
            <a:tailEnd/>
          </a:ln>
        </p:spPr>
      </p:pic>
      <p:pic>
        <p:nvPicPr>
          <p:cNvPr id="20482" name="Immagine 3"/>
          <p:cNvPicPr>
            <a:picLocks noChangeAspect="1"/>
          </p:cNvPicPr>
          <p:nvPr/>
        </p:nvPicPr>
        <p:blipFill>
          <a:blip r:embed="rId3" cstate="print"/>
          <a:srcRect/>
          <a:stretch>
            <a:fillRect/>
          </a:stretch>
        </p:blipFill>
        <p:spPr bwMode="auto">
          <a:xfrm>
            <a:off x="10277475" y="250825"/>
            <a:ext cx="1789113" cy="974725"/>
          </a:xfrm>
          <a:prstGeom prst="rect">
            <a:avLst/>
          </a:prstGeom>
          <a:noFill/>
          <a:ln w="9525">
            <a:noFill/>
            <a:miter lim="800000"/>
            <a:headEnd/>
            <a:tailEnd/>
          </a:ln>
        </p:spPr>
      </p:pic>
      <p:sp>
        <p:nvSpPr>
          <p:cNvPr id="20483" name="Segnaposto contenuto 5"/>
          <p:cNvSpPr>
            <a:spLocks noGrp="1"/>
          </p:cNvSpPr>
          <p:nvPr>
            <p:ph idx="1"/>
          </p:nvPr>
        </p:nvSpPr>
        <p:spPr>
          <a:xfrm>
            <a:off x="355600" y="1768475"/>
            <a:ext cx="5673725" cy="511175"/>
          </a:xfrm>
        </p:spPr>
        <p:txBody>
          <a:bodyPr/>
          <a:lstStyle/>
          <a:p>
            <a:pPr marL="0" indent="0" eaLnBrk="1" hangingPunct="1">
              <a:buFont typeface="Arial" charset="0"/>
              <a:buNone/>
            </a:pPr>
            <a:endParaRPr lang="it-IT" sz="2400" smtClean="0"/>
          </a:p>
          <a:p>
            <a:pPr marL="0" indent="0" eaLnBrk="1" hangingPunct="1">
              <a:buFont typeface="Arial" charset="0"/>
              <a:buNone/>
            </a:pPr>
            <a:endParaRPr lang="it-IT" sz="2400" smtClean="0"/>
          </a:p>
        </p:txBody>
      </p:sp>
      <p:sp>
        <p:nvSpPr>
          <p:cNvPr id="20484" name="CasellaDiTesto 1"/>
          <p:cNvSpPr txBox="1">
            <a:spLocks noChangeArrowheads="1"/>
          </p:cNvSpPr>
          <p:nvPr/>
        </p:nvSpPr>
        <p:spPr bwMode="auto">
          <a:xfrm>
            <a:off x="5715000" y="1804988"/>
            <a:ext cx="5541963" cy="504825"/>
          </a:xfrm>
          <a:prstGeom prst="rect">
            <a:avLst/>
          </a:prstGeom>
          <a:noFill/>
          <a:ln w="9525">
            <a:noFill/>
            <a:miter lim="800000"/>
            <a:headEnd/>
            <a:tailEnd/>
          </a:ln>
        </p:spPr>
        <p:txBody>
          <a:bodyPr>
            <a:spAutoFit/>
          </a:bodyPr>
          <a:lstStyle/>
          <a:p>
            <a:pPr>
              <a:lnSpc>
                <a:spcPct val="150000"/>
              </a:lnSpc>
            </a:pPr>
            <a:r>
              <a:rPr lang="it-IT">
                <a:latin typeface="Calibri" pitchFamily="34" charset="0"/>
              </a:rPr>
              <a:t>Car parking free near the race area. Camping and hotels.</a:t>
            </a:r>
          </a:p>
        </p:txBody>
      </p:sp>
      <p:pic>
        <p:nvPicPr>
          <p:cNvPr id="20485" name="Immagine 4"/>
          <p:cNvPicPr>
            <a:picLocks noChangeAspect="1"/>
          </p:cNvPicPr>
          <p:nvPr/>
        </p:nvPicPr>
        <p:blipFill>
          <a:blip r:embed="rId4" cstate="print"/>
          <a:srcRect/>
          <a:stretch>
            <a:fillRect/>
          </a:stretch>
        </p:blipFill>
        <p:spPr bwMode="auto">
          <a:xfrm>
            <a:off x="511175" y="2625725"/>
            <a:ext cx="4475163" cy="3355975"/>
          </a:xfrm>
          <a:prstGeom prst="rect">
            <a:avLst/>
          </a:prstGeom>
          <a:noFill/>
          <a:ln w="9525">
            <a:noFill/>
            <a:miter lim="800000"/>
            <a:headEnd/>
            <a:tailEnd/>
          </a:ln>
        </p:spPr>
      </p:pic>
      <p:sp>
        <p:nvSpPr>
          <p:cNvPr id="20486" name="CasellaDiTesto 6"/>
          <p:cNvSpPr txBox="1">
            <a:spLocks noChangeArrowheads="1"/>
          </p:cNvSpPr>
          <p:nvPr/>
        </p:nvSpPr>
        <p:spPr bwMode="auto">
          <a:xfrm>
            <a:off x="5702300" y="2833688"/>
            <a:ext cx="4838700" cy="2862262"/>
          </a:xfrm>
          <a:prstGeom prst="rect">
            <a:avLst/>
          </a:prstGeom>
          <a:noFill/>
          <a:ln w="9525">
            <a:noFill/>
            <a:miter lim="800000"/>
            <a:headEnd/>
            <a:tailEnd/>
          </a:ln>
        </p:spPr>
        <p:txBody>
          <a:bodyPr>
            <a:spAutoFit/>
          </a:bodyPr>
          <a:lstStyle/>
          <a:p>
            <a:r>
              <a:rPr lang="it-IT">
                <a:latin typeface="Calibri" pitchFamily="34" charset="0"/>
              </a:rPr>
              <a:t>This camping is located 50m from the race area.</a:t>
            </a:r>
          </a:p>
          <a:p>
            <a:r>
              <a:rPr lang="it-IT">
                <a:latin typeface="Calibri" pitchFamily="34" charset="0"/>
                <a:hlinkClick r:id="rId5"/>
              </a:rPr>
              <a:t>www.campingnanzel.it</a:t>
            </a:r>
            <a:endParaRPr lang="it-IT">
              <a:latin typeface="Calibri" pitchFamily="34" charset="0"/>
            </a:endParaRPr>
          </a:p>
          <a:p>
            <a:r>
              <a:rPr lang="it-IT">
                <a:latin typeface="Calibri" pitchFamily="34" charset="0"/>
              </a:rPr>
              <a:t>The price will be determined by the structure and arrangement for the event.</a:t>
            </a:r>
          </a:p>
          <a:p>
            <a:r>
              <a:rPr lang="it-IT">
                <a:latin typeface="Calibri" pitchFamily="34" charset="0"/>
              </a:rPr>
              <a:t>This is in front of the lake and include a beach and snack bar.</a:t>
            </a:r>
          </a:p>
          <a:p>
            <a:endParaRPr lang="it-IT">
              <a:latin typeface="Calibri" pitchFamily="34" charset="0"/>
            </a:endParaRPr>
          </a:p>
          <a:p>
            <a:endParaRPr lang="it-IT">
              <a:latin typeface="Calibri" pitchFamily="34" charset="0"/>
            </a:endParaRPr>
          </a:p>
          <a:p>
            <a:r>
              <a:rPr lang="it-IT">
                <a:latin typeface="Calibri" pitchFamily="34" charset="0"/>
              </a:rPr>
              <a:t>There is another camping with the same service;</a:t>
            </a:r>
          </a:p>
          <a:p>
            <a:r>
              <a:rPr lang="it-IT">
                <a:latin typeface="Calibri" pitchFamily="34" charset="0"/>
                <a:hlinkClick r:id="rId6"/>
              </a:rPr>
              <a:t>www.hghotels.com</a:t>
            </a:r>
            <a:endParaRPr lang="it-IT">
              <a:latin typeface="Calibri" pitchFamily="34" charset="0"/>
            </a:endParaRPr>
          </a:p>
        </p:txBody>
      </p:sp>
      <p:sp>
        <p:nvSpPr>
          <p:cNvPr id="20487" name="CasellaDiTesto 7"/>
          <p:cNvSpPr txBox="1">
            <a:spLocks noChangeArrowheads="1"/>
          </p:cNvSpPr>
          <p:nvPr/>
        </p:nvSpPr>
        <p:spPr bwMode="auto">
          <a:xfrm>
            <a:off x="355600" y="492125"/>
            <a:ext cx="4508500" cy="1066800"/>
          </a:xfrm>
          <a:prstGeom prst="rect">
            <a:avLst/>
          </a:prstGeom>
          <a:noFill/>
          <a:ln w="9525">
            <a:noFill/>
            <a:miter lim="800000"/>
            <a:headEnd/>
            <a:tailEnd/>
          </a:ln>
        </p:spPr>
        <p:txBody>
          <a:bodyPr>
            <a:spAutoFit/>
          </a:bodyPr>
          <a:lstStyle/>
          <a:p>
            <a:r>
              <a:rPr lang="it-IT" sz="3200" b="1" u="sng">
                <a:latin typeface="Calibri Light" pitchFamily="34" charset="0"/>
              </a:rPr>
              <a:t>ACCOMMODATION AND </a:t>
            </a:r>
          </a:p>
          <a:p>
            <a:r>
              <a:rPr lang="it-IT" sz="3200" b="1" u="sng">
                <a:latin typeface="Calibri Light" pitchFamily="34" charset="0"/>
              </a:rPr>
              <a:t>SOCIAL ARRANGEMENTS</a:t>
            </a:r>
          </a:p>
        </p:txBody>
      </p:sp>
      <p:pic>
        <p:nvPicPr>
          <p:cNvPr id="20488" name="Immagine 1"/>
          <p:cNvPicPr>
            <a:picLocks noChangeAspect="1"/>
          </p:cNvPicPr>
          <p:nvPr/>
        </p:nvPicPr>
        <p:blipFill>
          <a:blip r:embed="rId7" cstate="print"/>
          <a:srcRect/>
          <a:stretch>
            <a:fillRect/>
          </a:stretch>
        </p:blipFill>
        <p:spPr bwMode="auto">
          <a:xfrm>
            <a:off x="6210300" y="250825"/>
            <a:ext cx="1812925"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Immagine 2"/>
          <p:cNvPicPr>
            <a:picLocks noChangeAspect="1"/>
          </p:cNvPicPr>
          <p:nvPr/>
        </p:nvPicPr>
        <p:blipFill>
          <a:blip r:embed="rId2" cstate="print"/>
          <a:srcRect/>
          <a:stretch>
            <a:fillRect/>
          </a:stretch>
        </p:blipFill>
        <p:spPr bwMode="auto">
          <a:xfrm>
            <a:off x="8248650" y="180975"/>
            <a:ext cx="1908175" cy="1225550"/>
          </a:xfrm>
          <a:prstGeom prst="rect">
            <a:avLst/>
          </a:prstGeom>
          <a:noFill/>
          <a:ln w="9525">
            <a:noFill/>
            <a:miter lim="800000"/>
            <a:headEnd/>
            <a:tailEnd/>
          </a:ln>
        </p:spPr>
      </p:pic>
      <p:pic>
        <p:nvPicPr>
          <p:cNvPr id="21506" name="Immagine 3"/>
          <p:cNvPicPr>
            <a:picLocks noChangeAspect="1"/>
          </p:cNvPicPr>
          <p:nvPr/>
        </p:nvPicPr>
        <p:blipFill>
          <a:blip r:embed="rId3" cstate="print"/>
          <a:srcRect/>
          <a:stretch>
            <a:fillRect/>
          </a:stretch>
        </p:blipFill>
        <p:spPr bwMode="auto">
          <a:xfrm>
            <a:off x="10277475" y="250825"/>
            <a:ext cx="1789113" cy="974725"/>
          </a:xfrm>
          <a:prstGeom prst="rect">
            <a:avLst/>
          </a:prstGeom>
          <a:noFill/>
          <a:ln w="9525">
            <a:noFill/>
            <a:miter lim="800000"/>
            <a:headEnd/>
            <a:tailEnd/>
          </a:ln>
        </p:spPr>
      </p:pic>
      <p:sp>
        <p:nvSpPr>
          <p:cNvPr id="21507" name="Segnaposto contenuto 5"/>
          <p:cNvSpPr>
            <a:spLocks noGrp="1"/>
          </p:cNvSpPr>
          <p:nvPr>
            <p:ph idx="1"/>
          </p:nvPr>
        </p:nvSpPr>
        <p:spPr>
          <a:xfrm>
            <a:off x="355600" y="1095375"/>
            <a:ext cx="5673725" cy="2466975"/>
          </a:xfrm>
        </p:spPr>
        <p:txBody>
          <a:bodyPr/>
          <a:lstStyle/>
          <a:p>
            <a:pPr marL="0" indent="0" eaLnBrk="1" hangingPunct="1">
              <a:buFont typeface="Arial" charset="0"/>
              <a:buNone/>
            </a:pPr>
            <a:endParaRPr lang="it-IT" sz="2400" smtClean="0"/>
          </a:p>
          <a:p>
            <a:pPr marL="0" indent="0" eaLnBrk="1" hangingPunct="1">
              <a:buFont typeface="Arial" charset="0"/>
              <a:buNone/>
            </a:pPr>
            <a:endParaRPr lang="it-IT" sz="2400" smtClean="0"/>
          </a:p>
        </p:txBody>
      </p:sp>
      <p:sp>
        <p:nvSpPr>
          <p:cNvPr id="21508" name="CasellaDiTesto 4"/>
          <p:cNvSpPr txBox="1">
            <a:spLocks noChangeArrowheads="1"/>
          </p:cNvSpPr>
          <p:nvPr/>
        </p:nvSpPr>
        <p:spPr bwMode="auto">
          <a:xfrm>
            <a:off x="355600" y="708025"/>
            <a:ext cx="6985000" cy="5584825"/>
          </a:xfrm>
          <a:prstGeom prst="rect">
            <a:avLst/>
          </a:prstGeom>
          <a:noFill/>
          <a:ln w="9525">
            <a:noFill/>
            <a:miter lim="800000"/>
            <a:headEnd/>
            <a:tailEnd/>
          </a:ln>
        </p:spPr>
        <p:txBody>
          <a:bodyPr>
            <a:spAutoFit/>
          </a:bodyPr>
          <a:lstStyle/>
          <a:p>
            <a:r>
              <a:rPr lang="it-IT">
                <a:latin typeface="Calibri" pitchFamily="34" charset="0"/>
              </a:rPr>
              <a:t>In Limone sul Garda are available some hotels, bed&amp;breakfast, apartments or residence.</a:t>
            </a:r>
          </a:p>
          <a:p>
            <a:endParaRPr lang="it-IT">
              <a:latin typeface="Calibri" pitchFamily="34" charset="0"/>
            </a:endParaRPr>
          </a:p>
          <a:p>
            <a:r>
              <a:rPr lang="it-IT">
                <a:latin typeface="Calibri" pitchFamily="34" charset="0"/>
              </a:rPr>
              <a:t>The structure is visible on site </a:t>
            </a:r>
            <a:r>
              <a:rPr lang="it-IT">
                <a:latin typeface="Calibri" pitchFamily="34" charset="0"/>
                <a:hlinkClick r:id="rId4"/>
              </a:rPr>
              <a:t>www.limonehotels.com</a:t>
            </a:r>
            <a:endParaRPr lang="it-IT">
              <a:latin typeface="Calibri" pitchFamily="34" charset="0"/>
            </a:endParaRPr>
          </a:p>
          <a:p>
            <a:endParaRPr lang="it-IT">
              <a:latin typeface="Calibri" pitchFamily="34" charset="0"/>
            </a:endParaRPr>
          </a:p>
          <a:p>
            <a:r>
              <a:rPr lang="it-IT">
                <a:latin typeface="Calibri" pitchFamily="34" charset="0"/>
              </a:rPr>
              <a:t>For the price, the structure will decide for the period with arrangements and exclusive packages. </a:t>
            </a:r>
          </a:p>
          <a:p>
            <a:endParaRPr lang="it-IT">
              <a:latin typeface="Calibri" pitchFamily="34" charset="0"/>
            </a:endParaRPr>
          </a:p>
          <a:p>
            <a:r>
              <a:rPr lang="it-IT">
                <a:latin typeface="Calibri" pitchFamily="34" charset="0"/>
              </a:rPr>
              <a:t>The distance of airport are:</a:t>
            </a:r>
          </a:p>
          <a:p>
            <a:pPr>
              <a:buFontTx/>
              <a:buChar char="-"/>
            </a:pPr>
            <a:r>
              <a:rPr lang="it-IT">
                <a:latin typeface="Calibri" pitchFamily="34" charset="0"/>
              </a:rPr>
              <a:t>Valerio Catullo, Verona 100km</a:t>
            </a:r>
          </a:p>
          <a:p>
            <a:pPr>
              <a:buFontTx/>
              <a:buChar char="-"/>
            </a:pPr>
            <a:r>
              <a:rPr lang="it-IT">
                <a:latin typeface="Calibri" pitchFamily="34" charset="0"/>
              </a:rPr>
              <a:t>Orio al serio, Bergamo 120km</a:t>
            </a:r>
          </a:p>
          <a:p>
            <a:pPr>
              <a:buFontTx/>
              <a:buChar char="-"/>
            </a:pPr>
            <a:r>
              <a:rPr lang="it-IT">
                <a:latin typeface="Calibri" pitchFamily="34" charset="0"/>
              </a:rPr>
              <a:t>Linate, Milano 170km</a:t>
            </a:r>
          </a:p>
          <a:p>
            <a:pPr>
              <a:buFontTx/>
              <a:buChar char="-"/>
            </a:pPr>
            <a:r>
              <a:rPr lang="it-IT">
                <a:latin typeface="Calibri" pitchFamily="34" charset="0"/>
              </a:rPr>
              <a:t>Malpensa, Milano 210km</a:t>
            </a:r>
          </a:p>
          <a:p>
            <a:pPr>
              <a:buFontTx/>
              <a:buChar char="-"/>
            </a:pPr>
            <a:endParaRPr lang="it-IT">
              <a:latin typeface="Calibri" pitchFamily="34" charset="0"/>
            </a:endParaRPr>
          </a:p>
          <a:p>
            <a:r>
              <a:rPr lang="it-IT">
                <a:latin typeface="Calibri" pitchFamily="34" charset="0"/>
              </a:rPr>
              <a:t>For information on Limone sul Garda visit</a:t>
            </a:r>
          </a:p>
          <a:p>
            <a:r>
              <a:rPr lang="it-IT">
                <a:latin typeface="Calibri" pitchFamily="34" charset="0"/>
                <a:hlinkClick r:id="rId5"/>
              </a:rPr>
              <a:t>www.visitlimonesulgarda.com</a:t>
            </a:r>
            <a:endParaRPr lang="it-IT">
              <a:latin typeface="Calibri" pitchFamily="34" charset="0"/>
            </a:endParaRPr>
          </a:p>
          <a:p>
            <a:r>
              <a:rPr lang="it-IT">
                <a:latin typeface="Calibri" pitchFamily="34" charset="0"/>
              </a:rPr>
              <a:t> </a:t>
            </a:r>
          </a:p>
          <a:p>
            <a:endParaRPr lang="it-IT">
              <a:latin typeface="Calibri" pitchFamily="34" charset="0"/>
            </a:endParaRPr>
          </a:p>
          <a:p>
            <a:endParaRPr lang="it-IT">
              <a:latin typeface="Calibri" pitchFamily="34" charset="0"/>
            </a:endParaRPr>
          </a:p>
          <a:p>
            <a:endParaRPr lang="it-IT">
              <a:latin typeface="Calibri" pitchFamily="34" charset="0"/>
            </a:endParaRPr>
          </a:p>
        </p:txBody>
      </p:sp>
      <p:pic>
        <p:nvPicPr>
          <p:cNvPr id="21509" name="Immagine 6"/>
          <p:cNvPicPr>
            <a:picLocks noChangeAspect="1"/>
          </p:cNvPicPr>
          <p:nvPr/>
        </p:nvPicPr>
        <p:blipFill>
          <a:blip r:embed="rId6" cstate="print"/>
          <a:srcRect/>
          <a:stretch>
            <a:fillRect/>
          </a:stretch>
        </p:blipFill>
        <p:spPr bwMode="auto">
          <a:xfrm>
            <a:off x="7461250" y="2052638"/>
            <a:ext cx="3989388" cy="4443412"/>
          </a:xfrm>
          <a:prstGeom prst="rect">
            <a:avLst/>
          </a:prstGeom>
          <a:noFill/>
          <a:ln w="9525">
            <a:noFill/>
            <a:miter lim="800000"/>
            <a:headEnd/>
            <a:tailEnd/>
          </a:ln>
        </p:spPr>
      </p:pic>
      <p:pic>
        <p:nvPicPr>
          <p:cNvPr id="21510" name="Immagine 1"/>
          <p:cNvPicPr>
            <a:picLocks noChangeAspect="1"/>
          </p:cNvPicPr>
          <p:nvPr/>
        </p:nvPicPr>
        <p:blipFill>
          <a:blip r:embed="rId7" cstate="print"/>
          <a:srcRect/>
          <a:stretch>
            <a:fillRect/>
          </a:stretch>
        </p:blipFill>
        <p:spPr bwMode="auto">
          <a:xfrm>
            <a:off x="6297613" y="250825"/>
            <a:ext cx="1727200" cy="103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1369</TotalTime>
  <Words>942</Words>
  <Application>Microsoft Office PowerPoint</Application>
  <PresentationFormat>Custom</PresentationFormat>
  <Paragraphs>112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Tema di Office</vt:lpstr>
      <vt:lpstr>Slide 1</vt:lpstr>
      <vt:lpstr>GENERAL INFORMATION</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dc:creator>
  <cp:lastModifiedBy>User</cp:lastModifiedBy>
  <cp:revision>95</cp:revision>
  <dcterms:created xsi:type="dcterms:W3CDTF">2015-04-14T09:11:31Z</dcterms:created>
  <dcterms:modified xsi:type="dcterms:W3CDTF">2015-06-15T18:40:57Z</dcterms:modified>
</cp:coreProperties>
</file>